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sldIdLst>
    <p:sldId id="256" r:id="rId2"/>
    <p:sldId id="2823" r:id="rId3"/>
    <p:sldId id="257" r:id="rId4"/>
    <p:sldId id="258" r:id="rId5"/>
    <p:sldId id="259" r:id="rId6"/>
    <p:sldId id="260" r:id="rId7"/>
    <p:sldId id="2818" r:id="rId8"/>
    <p:sldId id="261" r:id="rId9"/>
    <p:sldId id="2819" r:id="rId10"/>
    <p:sldId id="2820" r:id="rId11"/>
    <p:sldId id="409" r:id="rId12"/>
    <p:sldId id="2822" r:id="rId13"/>
    <p:sldId id="2824" r:id="rId14"/>
    <p:sldId id="2825" r:id="rId15"/>
    <p:sldId id="2826" r:id="rId16"/>
    <p:sldId id="2827" r:id="rId17"/>
    <p:sldId id="282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6"/>
    <p:restoredTop sz="97030"/>
  </p:normalViewPr>
  <p:slideViewPr>
    <p:cSldViewPr snapToGrid="0">
      <p:cViewPr varScale="1">
        <p:scale>
          <a:sx n="113" d="100"/>
          <a:sy n="113" d="100"/>
        </p:scale>
        <p:origin x="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oleObject" Target="../embeddings/oleObject2.bin"/><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dirty="0"/>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t>3/28/23</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t>‹#›</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67985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t>3/28/23</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377619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t>3/28/23</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746349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HCF 2016">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B072518C-9AF2-9691-408E-659F99C83CB1}"/>
              </a:ext>
            </a:extLst>
          </p:cNvPr>
          <p:cNvGraphicFramePr>
            <a:graphicFrameLocks noChangeAspect="1"/>
          </p:cNvGraphicFramePr>
          <p:nvPr userDrawn="1">
            <p:custDataLst>
              <p:tags r:id="rId1"/>
            </p:custData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2" name="Object 1" hidden="1">
                        <a:extLst>
                          <a:ext uri="{FF2B5EF4-FFF2-40B4-BE49-F238E27FC236}">
                            <a16:creationId xmlns:a16="http://schemas.microsoft.com/office/drawing/2014/main" id="{B072518C-9AF2-9691-408E-659F99C83C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8" y="1589"/>
                        <a:ext cx="2116"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2">
            <a:extLst>
              <a:ext uri="{FF2B5EF4-FFF2-40B4-BE49-F238E27FC236}">
                <a16:creationId xmlns:a16="http://schemas.microsoft.com/office/drawing/2014/main" id="{C0FA6FB6-FDAC-127E-1173-31F4CC2E5427}"/>
              </a:ext>
            </a:extLst>
          </p:cNvPr>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96333" y="6457951"/>
            <a:ext cx="4876800"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Object 9" hidden="1">
            <a:extLst>
              <a:ext uri="{FF2B5EF4-FFF2-40B4-BE49-F238E27FC236}">
                <a16:creationId xmlns:a16="http://schemas.microsoft.com/office/drawing/2014/main" id="{C76DD9CC-6B72-99CB-C001-BA6F69A3AA48}"/>
              </a:ext>
            </a:extLst>
          </p:cNvPr>
          <p:cNvGraphicFramePr>
            <a:graphicFrameLocks noChangeAspect="1"/>
          </p:cNvGraphicFramePr>
          <p:nvPr userDrawn="1">
            <p:custDataLst>
              <p:tags r:id="rId2"/>
            </p:custData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7" imgW="38100" imgH="38100" progId="TCLayout.ActiveDocument.1">
                  <p:embed/>
                </p:oleObj>
              </mc:Choice>
              <mc:Fallback>
                <p:oleObj name="think-cell Slide" r:id="rId7" imgW="38100" imgH="38100" progId="TCLayout.ActiveDocument.1">
                  <p:embed/>
                  <p:pic>
                    <p:nvPicPr>
                      <p:cNvPr id="5" name="Object 9" hidden="1">
                        <a:extLst>
                          <a:ext uri="{FF2B5EF4-FFF2-40B4-BE49-F238E27FC236}">
                            <a16:creationId xmlns:a16="http://schemas.microsoft.com/office/drawing/2014/main" id="{C76DD9CC-6B72-99CB-C001-BA6F69A3AA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8" y="1589"/>
                        <a:ext cx="2116"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Content Placeholder 2"/>
          <p:cNvSpPr>
            <a:spLocks noGrp="1"/>
          </p:cNvSpPr>
          <p:nvPr>
            <p:ph idx="1"/>
          </p:nvPr>
        </p:nvSpPr>
        <p:spPr>
          <a:xfrm>
            <a:off x="594219" y="1704405"/>
            <a:ext cx="11049973" cy="4451427"/>
          </a:xfrm>
          <a:prstGeom prst="rect">
            <a:avLst/>
          </a:prstGeom>
        </p:spPr>
        <p:txBody>
          <a:bodyPr/>
          <a:lstStyle>
            <a:lvl1pPr marL="342900" indent="-342900">
              <a:spcBef>
                <a:spcPts val="600"/>
              </a:spcBef>
              <a:spcAft>
                <a:spcPts val="1200"/>
              </a:spcAft>
              <a:buClr>
                <a:srgbClr val="304C6A"/>
              </a:buClr>
              <a:buSzPct val="125000"/>
              <a:buFont typeface="Arial" panose="020B0604020202020204" pitchFamily="34" charset="0"/>
              <a:buChar char="•"/>
              <a:defRPr sz="2400">
                <a:latin typeface="Arial" panose="020B0604020202020204" pitchFamily="34" charset="0"/>
                <a:cs typeface="Arial" panose="020B0604020202020204" pitchFamily="34" charset="0"/>
              </a:defRPr>
            </a:lvl1pPr>
            <a:lvl2pPr marL="742950" indent="-285750">
              <a:buClrTx/>
              <a:buSzPct val="85000"/>
              <a:buFont typeface="Courier New"/>
              <a:buChar char="o"/>
              <a:defRPr sz="2400">
                <a:latin typeface="12 Avenir 45 Book   03173"/>
              </a:defRPr>
            </a:lvl2pPr>
            <a:lvl3pPr marL="687388" indent="-339725">
              <a:spcBef>
                <a:spcPts val="600"/>
              </a:spcBef>
              <a:spcAft>
                <a:spcPts val="600"/>
              </a:spcAft>
              <a:buClr>
                <a:srgbClr val="304C6A"/>
              </a:buClr>
              <a:buSzPct val="125000"/>
              <a:buFont typeface="Arial" panose="020B0604020202020204" pitchFamily="34" charset="0"/>
              <a:buChar char="•"/>
              <a:defRPr sz="2200" baseline="0">
                <a:latin typeface="Arial" panose="020B0604020202020204" pitchFamily="34" charset="0"/>
                <a:cs typeface="Arial" panose="020B0604020202020204" pitchFamily="34" charset="0"/>
              </a:defRPr>
            </a:lvl3pPr>
            <a:lvl4pPr marL="1600200" indent="-228600">
              <a:buClr>
                <a:schemeClr val="accent3"/>
              </a:buClr>
              <a:buSzPct val="110000"/>
              <a:buFont typeface="Courier New"/>
              <a:buChar char="o"/>
              <a:defRPr>
                <a:latin typeface="12 Avenir 45 Book   03173"/>
              </a:defRPr>
            </a:lvl4pPr>
            <a:lvl5pPr marL="2057400" indent="-228600">
              <a:buClr>
                <a:schemeClr val="accent3"/>
              </a:buClr>
              <a:buSzPct val="100000"/>
              <a:buFont typeface="Lucida Grande"/>
              <a:buChar char="-"/>
              <a:defRPr>
                <a:latin typeface="12 Avenir 45 Book   03173"/>
              </a:defRPr>
            </a:lvl5pPr>
          </a:lstStyle>
          <a:p>
            <a:pPr lvl="0"/>
            <a:r>
              <a:rPr lang="en-US" dirty="0"/>
              <a:t>Click to edit Master text styles</a:t>
            </a:r>
          </a:p>
          <a:p>
            <a:pPr lvl="2"/>
            <a:r>
              <a:rPr lang="en-US" dirty="0"/>
              <a:t>Second level</a:t>
            </a:r>
          </a:p>
        </p:txBody>
      </p:sp>
      <p:sp>
        <p:nvSpPr>
          <p:cNvPr id="7" name="Title 1"/>
          <p:cNvSpPr>
            <a:spLocks noGrp="1"/>
          </p:cNvSpPr>
          <p:nvPr>
            <p:ph type="ctrTitle"/>
          </p:nvPr>
        </p:nvSpPr>
        <p:spPr>
          <a:xfrm>
            <a:off x="576696" y="437161"/>
            <a:ext cx="11049975" cy="835380"/>
          </a:xfrm>
          <a:prstGeom prst="rect">
            <a:avLst/>
          </a:prstGeom>
        </p:spPr>
        <p:txBody>
          <a:bodyPr lIns="0"/>
          <a:lstStyle>
            <a:lvl1pPr>
              <a:defRPr sz="2400" baseline="0">
                <a:solidFill>
                  <a:srgbClr val="304C6A"/>
                </a:solidFill>
                <a:latin typeface="+mj-lt"/>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86539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t>3/28/23</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7378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t>3/28/23</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t>‹#›</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dirty="0"/>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746448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t>3/28/23</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249268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t>3/28/23</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77736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t>3/28/23</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21631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t>3/28/23</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347292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t>3/28/23</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182250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t>3/28/23</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714582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t>‹#›</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t>3/28/23</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938910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11" r:id="rId6"/>
    <p:sldLayoutId id="2147483706" r:id="rId7"/>
    <p:sldLayoutId id="2147483707" r:id="rId8"/>
    <p:sldLayoutId id="2147483708" r:id="rId9"/>
    <p:sldLayoutId id="2147483710" r:id="rId10"/>
    <p:sldLayoutId id="2147483709" r:id="rId11"/>
    <p:sldLayoutId id="2147483713" r:id="rId12"/>
  </p:sldLayoutIdLst>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hbex.coveredca.com/stakeholders/plan-management/library/coveredca_current_best_evidence_and_performance_measures_07-19.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3.bin"/><Relationship Id="rId7"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tags" Target="../tags/tag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emf"/><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hyperlink" Target="https://www.samhsa.gov/medication-assisted-treatment/become-accredited-opioid-treatment-progra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bgh.org/wp-content/uploads/2023/01/California-Advanced-Primary-Care-Initiative-MOU.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pbgh.org/initiative/calhive-behavioral-health-integration/" TargetMode="External"/><Relationship Id="rId2" Type="http://schemas.openxmlformats.org/officeDocument/2006/relationships/hyperlink" Target="https://www.pbgh.org/initiative/cqc-behavioral-health-integration-initiativ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kff.org/coronavirus-covid-19/issue-brief/the-implications-of-covid-19-for-mental-health-and-substance-use/" TargetMode="External"/><Relationship Id="rId7" Type="http://schemas.openxmlformats.org/officeDocument/2006/relationships/hyperlink" Target="https://www.pcpcc.org/resources/170" TargetMode="External"/><Relationship Id="rId2" Type="http://schemas.openxmlformats.org/officeDocument/2006/relationships/hyperlink" Target="https://www.ahrq.gov/prevention/resources/depression/depsum1.html" TargetMode="External"/><Relationship Id="rId1" Type="http://schemas.openxmlformats.org/officeDocument/2006/relationships/slideLayout" Target="../slideLayouts/slideLayout2.xml"/><Relationship Id="rId6" Type="http://schemas.openxmlformats.org/officeDocument/2006/relationships/hyperlink" Target="https://www.annfammed.org/content/20/5/469" TargetMode="External"/><Relationship Id="rId5" Type="http://schemas.openxmlformats.org/officeDocument/2006/relationships/hyperlink" Target="https://www.annfammed.org/content/20/5/464" TargetMode="External"/><Relationship Id="rId4" Type="http://schemas.openxmlformats.org/officeDocument/2006/relationships/hyperlink" Target="https://www.pbgh.org/news-and-publications/pbgh-blog/646-supporting-employee-mental-health-during-covid-4-best-practices-for-employers-considering-digital-solut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20https:/blogs.scientificamerican.com/observations/the-case-for-collaborative-care/" TargetMode="External"/><Relationship Id="rId2" Type="http://schemas.openxmlformats.org/officeDocument/2006/relationships/hyperlink" Target="https://www.ncbi.nlm.nih.gov/pmc/articles/PMC367043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 abstract burst of blue and pink">
            <a:extLst>
              <a:ext uri="{FF2B5EF4-FFF2-40B4-BE49-F238E27FC236}">
                <a16:creationId xmlns:a16="http://schemas.microsoft.com/office/drawing/2014/main" id="{35103563-BAD4-B382-6239-EC25B270DD01}"/>
              </a:ext>
            </a:extLst>
          </p:cNvPr>
          <p:cNvPicPr>
            <a:picLocks noChangeAspect="1"/>
          </p:cNvPicPr>
          <p:nvPr/>
        </p:nvPicPr>
        <p:blipFill rotWithShape="1">
          <a:blip r:embed="rId2"/>
          <a:srcRect/>
          <a:stretch/>
        </p:blipFill>
        <p:spPr>
          <a:xfrm>
            <a:off x="20" y="-304790"/>
            <a:ext cx="12191980" cy="6857989"/>
          </a:xfrm>
          <a:prstGeom prst="rect">
            <a:avLst/>
          </a:prstGeom>
        </p:spPr>
      </p:pic>
      <p:sp>
        <p:nvSpPr>
          <p:cNvPr id="11" name="Rectangle 5">
            <a:extLst>
              <a:ext uri="{FF2B5EF4-FFF2-40B4-BE49-F238E27FC236}">
                <a16:creationId xmlns:a16="http://schemas.microsoft.com/office/drawing/2014/main" id="{C7EA4B13-46D3-41EE-95DA-7B2100DE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701" y="1028700"/>
            <a:ext cx="4038600" cy="48006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DCEEEBE1-DC7B-4168-90C6-DB88876E30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9" y="4550150"/>
            <a:ext cx="867485" cy="115439"/>
            <a:chOff x="8910933" y="1861308"/>
            <a:chExt cx="867485" cy="115439"/>
          </a:xfrm>
        </p:grpSpPr>
        <p:sp>
          <p:nvSpPr>
            <p:cNvPr id="14" name="Rectangle 13">
              <a:extLst>
                <a:ext uri="{FF2B5EF4-FFF2-40B4-BE49-F238E27FC236}">
                  <a16:creationId xmlns:a16="http://schemas.microsoft.com/office/drawing/2014/main" id="{43418E74-781F-419C-8C63-91C14AF8D8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9B0F0D1C-98D5-4C46-961A-0E36168C31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3E9C99B-47BB-461B-AEDE-0B227C5B258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DEFDEFD-4874-88AB-92A8-0B5CA3AE3924}"/>
              </a:ext>
            </a:extLst>
          </p:cNvPr>
          <p:cNvSpPr>
            <a:spLocks noGrp="1"/>
          </p:cNvSpPr>
          <p:nvPr>
            <p:ph type="ctrTitle"/>
          </p:nvPr>
        </p:nvSpPr>
        <p:spPr>
          <a:xfrm>
            <a:off x="1406925" y="1145310"/>
            <a:ext cx="3282152" cy="1865746"/>
          </a:xfrm>
        </p:spPr>
        <p:txBody>
          <a:bodyPr>
            <a:normAutofit fontScale="90000"/>
          </a:bodyPr>
          <a:lstStyle/>
          <a:p>
            <a:r>
              <a:rPr lang="en-US" dirty="0">
                <a:latin typeface="Arial" panose="020B0604020202020204" pitchFamily="34" charset="0"/>
                <a:cs typeface="Arial" panose="020B0604020202020204" pitchFamily="34" charset="0"/>
              </a:rPr>
              <a:t>Behavioral Health– Primary Care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Integration</a:t>
            </a:r>
          </a:p>
        </p:txBody>
      </p:sp>
      <p:sp>
        <p:nvSpPr>
          <p:cNvPr id="3" name="Subtitle 2">
            <a:extLst>
              <a:ext uri="{FF2B5EF4-FFF2-40B4-BE49-F238E27FC236}">
                <a16:creationId xmlns:a16="http://schemas.microsoft.com/office/drawing/2014/main" id="{4BF52B73-172D-E83A-48F4-343E068AFFDD}"/>
              </a:ext>
            </a:extLst>
          </p:cNvPr>
          <p:cNvSpPr>
            <a:spLocks noGrp="1"/>
          </p:cNvSpPr>
          <p:nvPr>
            <p:ph type="subTitle" idx="1"/>
          </p:nvPr>
        </p:nvSpPr>
        <p:spPr>
          <a:xfrm>
            <a:off x="1495482" y="3402385"/>
            <a:ext cx="3148928" cy="1042257"/>
          </a:xfrm>
        </p:spPr>
        <p:txBody>
          <a:bodyPr>
            <a:normAutofit fontScale="85000" lnSpcReduction="20000"/>
          </a:bodyPr>
          <a:lstStyle/>
          <a:p>
            <a:r>
              <a:rPr lang="en-US" dirty="0">
                <a:latin typeface="Arial" panose="020B0604020202020204" pitchFamily="34" charset="0"/>
                <a:cs typeface="Arial" panose="020B0604020202020204" pitchFamily="34" charset="0"/>
              </a:rPr>
              <a:t>CA Health Care Coalition</a:t>
            </a:r>
          </a:p>
          <a:p>
            <a:r>
              <a:rPr lang="en-US" dirty="0">
                <a:latin typeface="Arial" panose="020B0604020202020204" pitchFamily="34" charset="0"/>
                <a:cs typeface="Arial" panose="020B0604020202020204" pitchFamily="34" charset="0"/>
              </a:rPr>
              <a:t>Lance Lang MD</a:t>
            </a:r>
          </a:p>
          <a:p>
            <a:r>
              <a:rPr lang="en-US" dirty="0">
                <a:latin typeface="Arial" panose="020B0604020202020204" pitchFamily="34" charset="0"/>
                <a:cs typeface="Arial" panose="020B0604020202020204" pitchFamily="34" charset="0"/>
              </a:rPr>
              <a:t>April 4, 2023</a:t>
            </a:r>
          </a:p>
          <a:p>
            <a:endParaRPr lang="en-US" dirty="0"/>
          </a:p>
        </p:txBody>
      </p:sp>
    </p:spTree>
    <p:extLst>
      <p:ext uri="{BB962C8B-B14F-4D97-AF65-F5344CB8AC3E}">
        <p14:creationId xmlns:p14="http://schemas.microsoft.com/office/powerpoint/2010/main" val="3882899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ED6FA-968C-786F-4ABB-2CC239B2C49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Research re Integrating Primary Care and BH Consistently Improves BH Access and Outcomes</a:t>
            </a:r>
          </a:p>
        </p:txBody>
      </p:sp>
      <p:sp>
        <p:nvSpPr>
          <p:cNvPr id="3" name="Content Placeholder 2">
            <a:extLst>
              <a:ext uri="{FF2B5EF4-FFF2-40B4-BE49-F238E27FC236}">
                <a16:creationId xmlns:a16="http://schemas.microsoft.com/office/drawing/2014/main" id="{DB8F5F58-3D95-E144-2B39-1DF43AD46D50}"/>
              </a:ext>
            </a:extLst>
          </p:cNvPr>
          <p:cNvSpPr>
            <a:spLocks noGrp="1"/>
          </p:cNvSpPr>
          <p:nvPr>
            <p:ph idx="1"/>
          </p:nvPr>
        </p:nvSpPr>
        <p:spPr/>
        <p:txBody>
          <a:bodyPr/>
          <a:lstStyle/>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Wayne </a:t>
            </a:r>
            <a:r>
              <a:rPr lang="en-US" dirty="0" err="1">
                <a:latin typeface="Arial" panose="020B0604020202020204" pitchFamily="34" charset="0"/>
                <a:cs typeface="Arial" panose="020B0604020202020204" pitchFamily="34" charset="0"/>
              </a:rPr>
              <a:t>Katon</a:t>
            </a:r>
            <a:r>
              <a:rPr lang="en-US" dirty="0">
                <a:latin typeface="Arial" panose="020B0604020202020204" pitchFamily="34" charset="0"/>
                <a:cs typeface="Arial" panose="020B0604020202020204" pitchFamily="34" charset="0"/>
              </a:rPr>
              <a:t> et al, </a:t>
            </a:r>
            <a:r>
              <a:rPr lang="en-US" i="1" dirty="0">
                <a:latin typeface="Arial" panose="020B0604020202020204" pitchFamily="34" charset="0"/>
                <a:cs typeface="Arial" panose="020B0604020202020204" pitchFamily="34" charset="0"/>
              </a:rPr>
              <a:t>Collaborative Management to Achieve Treatment Guidelines for Depression,</a:t>
            </a:r>
            <a:r>
              <a:rPr lang="en-US" dirty="0">
                <a:latin typeface="Arial" panose="020B0604020202020204" pitchFamily="34" charset="0"/>
                <a:cs typeface="Arial" panose="020B0604020202020204" pitchFamily="34" charset="0"/>
              </a:rPr>
              <a:t> JAMA 1995, 273: 1026-1031.</a:t>
            </a:r>
          </a:p>
          <a:p>
            <a:r>
              <a:rPr lang="en-US" dirty="0">
                <a:latin typeface="Arial" panose="020B0604020202020204" pitchFamily="34" charset="0"/>
                <a:cs typeface="Arial" panose="020B0604020202020204" pitchFamily="34" charset="0"/>
              </a:rPr>
              <a:t>	I was a PCP who participated in the study in the early 1990’s</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Consulting firms HMA and PWC performed a comprehensive literature review for Covered California in 2019 compiled results from 90 studies of the Collaborative Care Model demonstrating improved symptoms from mood disorders and mental health related quality of life as well as improved medical outcomes for chronic diseases </a:t>
            </a:r>
            <a:r>
              <a:rPr lang="en-US" sz="1600" u="sng" dirty="0">
                <a:latin typeface="Arial" panose="020B0604020202020204" pitchFamily="34" charset="0"/>
                <a:cs typeface="Arial" panose="020B0604020202020204" pitchFamily="34" charset="0"/>
              </a:rPr>
              <a:t>(</a:t>
            </a:r>
            <a:r>
              <a:rPr lang="en-US" sz="1600" u="sng" dirty="0">
                <a:latin typeface="Arial" panose="020B0604020202020204" pitchFamily="34" charset="0"/>
                <a:cs typeface="Arial" panose="020B0604020202020204" pitchFamily="34" charset="0"/>
                <a:hlinkClick r:id="rId2"/>
              </a:rPr>
              <a:t>https://hbex.coveredca.com/stakeholders/plan-management/library/coveredca_current_best_evidence_and_performance_measures_07-19.pdf</a:t>
            </a:r>
            <a:r>
              <a:rPr lang="en-US" sz="1600" u="sng"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pp78-81)</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8457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769" name="Object 1" hidden="1">
            <a:extLst>
              <a:ext uri="{FF2B5EF4-FFF2-40B4-BE49-F238E27FC236}">
                <a16:creationId xmlns:a16="http://schemas.microsoft.com/office/drawing/2014/main" id="{7B85810E-ECA4-B1C4-A4F9-EABA78F486A2}"/>
              </a:ext>
            </a:extLst>
          </p:cNvPr>
          <p:cNvGraphicFramePr>
            <a:graphicFrameLocks noChangeAspect="1"/>
          </p:cNvGraphicFramePr>
          <p:nvPr>
            <p:custDataLst>
              <p:tags r:id="rId1"/>
            </p:custDataLst>
          </p:nvPr>
        </p:nvGraphicFramePr>
        <p:xfrm>
          <a:off x="1525589" y="1589"/>
          <a:ext cx="1587" cy="1587"/>
        </p:xfrm>
        <a:graphic>
          <a:graphicData uri="http://schemas.openxmlformats.org/presentationml/2006/ole">
            <mc:AlternateContent xmlns:mc="http://schemas.openxmlformats.org/markup-compatibility/2006">
              <mc:Choice xmlns:v="urn:schemas-microsoft-com:vml" Requires="v">
                <p:oleObj name="think-cell Slide" r:id="rId3" imgW="38100" imgH="38100" progId="TCLayout.ActiveDocument.1">
                  <p:embed/>
                </p:oleObj>
              </mc:Choice>
              <mc:Fallback>
                <p:oleObj name="think-cell Slide" r:id="rId3" imgW="38100" imgH="38100" progId="TCLayout.ActiveDocument.1">
                  <p:embed/>
                  <p:pic>
                    <p:nvPicPr>
                      <p:cNvPr id="32769" name="Object 1" hidden="1">
                        <a:extLst>
                          <a:ext uri="{FF2B5EF4-FFF2-40B4-BE49-F238E27FC236}">
                            <a16:creationId xmlns:a16="http://schemas.microsoft.com/office/drawing/2014/main" id="{7B85810E-ECA4-B1C4-A4F9-EABA78F486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5589" y="1589"/>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0" name="Title 9">
            <a:extLst>
              <a:ext uri="{FF2B5EF4-FFF2-40B4-BE49-F238E27FC236}">
                <a16:creationId xmlns:a16="http://schemas.microsoft.com/office/drawing/2014/main" id="{EC02AF9B-20CE-43C6-9E16-48CE558B1C71}"/>
              </a:ext>
            </a:extLst>
          </p:cNvPr>
          <p:cNvSpPr txBox="1">
            <a:spLocks noChangeArrowheads="1"/>
          </p:cNvSpPr>
          <p:nvPr/>
        </p:nvSpPr>
        <p:spPr bwMode="auto">
          <a:xfrm>
            <a:off x="1719263" y="58738"/>
            <a:ext cx="70802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marL="55563">
              <a:lnSpc>
                <a:spcPct val="90000"/>
              </a:lnSpc>
              <a:spcBef>
                <a:spcPts val="1000"/>
              </a:spcBef>
              <a:buFont typeface="Arial" panose="020B0604020202020204" pitchFamily="34" charset="0"/>
              <a:buChar char="•"/>
              <a:defRPr sz="1600">
                <a:solidFill>
                  <a:srgbClr val="3B3838"/>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1600">
                <a:solidFill>
                  <a:srgbClr val="3B3838"/>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200">
                <a:solidFill>
                  <a:srgbClr val="3B3838"/>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9pPr>
          </a:lstStyle>
          <a:p>
            <a:pPr>
              <a:lnSpc>
                <a:spcPct val="100000"/>
              </a:lnSpc>
              <a:spcBef>
                <a:spcPct val="0"/>
              </a:spcBef>
              <a:buFontTx/>
              <a:buNone/>
            </a:pPr>
            <a:r>
              <a:rPr lang="en-IN" altLang="en-US" sz="2200" b="1">
                <a:solidFill>
                  <a:srgbClr val="002060"/>
                </a:solidFill>
                <a:latin typeface="Calibri Light" panose="020F0302020204030204" pitchFamily="34" charset="0"/>
                <a:cs typeface="Arial" panose="020B0604020202020204" pitchFamily="34" charset="0"/>
              </a:rPr>
              <a:t>Psychiatric Collaborative Care Model (CoCM)</a:t>
            </a:r>
          </a:p>
        </p:txBody>
      </p:sp>
      <p:sp>
        <p:nvSpPr>
          <p:cNvPr id="32771" name="Rectangle 3">
            <a:extLst>
              <a:ext uri="{FF2B5EF4-FFF2-40B4-BE49-F238E27FC236}">
                <a16:creationId xmlns:a16="http://schemas.microsoft.com/office/drawing/2014/main" id="{B14D68E7-4593-3E42-FBE6-23E5A5F80B11}"/>
              </a:ext>
            </a:extLst>
          </p:cNvPr>
          <p:cNvSpPr>
            <a:spLocks noChangeArrowheads="1"/>
          </p:cNvSpPr>
          <p:nvPr/>
        </p:nvSpPr>
        <p:spPr bwMode="auto">
          <a:xfrm>
            <a:off x="6961188" y="379413"/>
            <a:ext cx="3668712" cy="606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lnSpc>
                <a:spcPct val="90000"/>
              </a:lnSpc>
              <a:spcBef>
                <a:spcPts val="1000"/>
              </a:spcBef>
              <a:buFont typeface="Arial" panose="020B0604020202020204" pitchFamily="34" charset="0"/>
              <a:buChar char="•"/>
              <a:defRPr sz="1600">
                <a:solidFill>
                  <a:srgbClr val="3B3838"/>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1600">
                <a:solidFill>
                  <a:srgbClr val="3B3838"/>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200">
                <a:solidFill>
                  <a:srgbClr val="3B3838"/>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9pPr>
          </a:lstStyle>
          <a:p>
            <a:pPr>
              <a:lnSpc>
                <a:spcPts val="1675"/>
              </a:lnSpc>
              <a:spcBef>
                <a:spcPts val="600"/>
              </a:spcBef>
              <a:buFont typeface="Wingdings" pitchFamily="2" charset="2"/>
              <a:buChar char="§"/>
            </a:pPr>
            <a:r>
              <a:rPr lang="en-US" altLang="en-US" sz="1500" b="1">
                <a:solidFill>
                  <a:schemeClr val="tx1"/>
                </a:solidFill>
              </a:rPr>
              <a:t>Collaborative Care Model (CoCM) </a:t>
            </a:r>
            <a:r>
              <a:rPr lang="en-US" altLang="en-US" sz="1500">
                <a:solidFill>
                  <a:schemeClr val="tx1"/>
                </a:solidFill>
              </a:rPr>
              <a:t>embeds a psychiatrist and behavioral health care manager into primary care to support the PCP to manage patients’ mild to moderate behavioral health issues.</a:t>
            </a:r>
          </a:p>
          <a:p>
            <a:pPr>
              <a:lnSpc>
                <a:spcPts val="1675"/>
              </a:lnSpc>
              <a:spcBef>
                <a:spcPts val="600"/>
              </a:spcBef>
              <a:buFont typeface="Wingdings" pitchFamily="2" charset="2"/>
              <a:buChar char="§"/>
            </a:pPr>
            <a:r>
              <a:rPr lang="en-US" altLang="en-US" sz="1500">
                <a:solidFill>
                  <a:schemeClr val="tx1"/>
                </a:solidFill>
              </a:rPr>
              <a:t>PCP prescribes while the CoCM team oversees a patient registry, tracks symptoms, provides talk therapy, and advices PCP on optimizing treatment.</a:t>
            </a:r>
          </a:p>
          <a:p>
            <a:pPr>
              <a:lnSpc>
                <a:spcPts val="1675"/>
              </a:lnSpc>
              <a:spcBef>
                <a:spcPts val="600"/>
              </a:spcBef>
              <a:buFont typeface="Wingdings" pitchFamily="2" charset="2"/>
              <a:buChar char="§"/>
            </a:pPr>
            <a:r>
              <a:rPr lang="en-US" altLang="en-US" sz="1500">
                <a:solidFill>
                  <a:schemeClr val="tx1"/>
                </a:solidFill>
              </a:rPr>
              <a:t>CoCM has been shown effective in delivering integrated care, with over 80 randomized controlled trials supporting the model. RCTs evidence exists for virtual collaborative care as well.</a:t>
            </a:r>
          </a:p>
          <a:p>
            <a:pPr>
              <a:lnSpc>
                <a:spcPts val="1675"/>
              </a:lnSpc>
              <a:spcBef>
                <a:spcPts val="600"/>
              </a:spcBef>
              <a:buFont typeface="Wingdings" pitchFamily="2" charset="2"/>
              <a:buChar char="§"/>
            </a:pPr>
            <a:r>
              <a:rPr lang="en-US" altLang="en-US" sz="1500">
                <a:solidFill>
                  <a:schemeClr val="tx1"/>
                </a:solidFill>
              </a:rPr>
              <a:t>CoCM was added to the Medicare physician fee schedule in January 2017,  has been widely but not universally adopted by Commercial plans, and will be added to the Medi-Cal fee schedule in 2020.</a:t>
            </a:r>
          </a:p>
          <a:p>
            <a:pPr>
              <a:lnSpc>
                <a:spcPts val="1675"/>
              </a:lnSpc>
              <a:spcBef>
                <a:spcPts val="600"/>
              </a:spcBef>
              <a:buFont typeface="Wingdings" pitchFamily="2" charset="2"/>
              <a:buChar char="§"/>
            </a:pPr>
            <a:r>
              <a:rPr lang="en-US" altLang="en-US" sz="1500">
                <a:solidFill>
                  <a:schemeClr val="tx1"/>
                </a:solidFill>
              </a:rPr>
              <a:t>PCPs can thus bill CoCM codes for the services for their Medicare, commercial, and soon, Medicaid patients, enabling them to have the same workflow for everyone</a:t>
            </a:r>
          </a:p>
        </p:txBody>
      </p:sp>
      <p:sp>
        <p:nvSpPr>
          <p:cNvPr id="32772" name="TextBox 14">
            <a:extLst>
              <a:ext uri="{FF2B5EF4-FFF2-40B4-BE49-F238E27FC236}">
                <a16:creationId xmlns:a16="http://schemas.microsoft.com/office/drawing/2014/main" id="{F73BCC0F-8DCF-A935-7F0D-84998E73D762}"/>
              </a:ext>
            </a:extLst>
          </p:cNvPr>
          <p:cNvSpPr txBox="1">
            <a:spLocks noChangeArrowheads="1"/>
          </p:cNvSpPr>
          <p:nvPr/>
        </p:nvSpPr>
        <p:spPr bwMode="auto">
          <a:xfrm>
            <a:off x="1617663" y="6423026"/>
            <a:ext cx="5842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1600">
                <a:solidFill>
                  <a:srgbClr val="3B3838"/>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1600">
                <a:solidFill>
                  <a:srgbClr val="3B3838"/>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200">
                <a:solidFill>
                  <a:srgbClr val="3B3838"/>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9pPr>
          </a:lstStyle>
          <a:p>
            <a:pPr>
              <a:lnSpc>
                <a:spcPct val="100000"/>
              </a:lnSpc>
              <a:spcBef>
                <a:spcPct val="0"/>
              </a:spcBef>
              <a:buFontTx/>
              <a:buNone/>
            </a:pPr>
            <a:r>
              <a:rPr lang="en-US" altLang="en-US" sz="1000">
                <a:solidFill>
                  <a:schemeClr val="tx1"/>
                </a:solidFill>
              </a:rPr>
              <a:t>Source: The AIMS Center at the University of Washington’s representation of the Collaborative Care Protocol</a:t>
            </a:r>
          </a:p>
        </p:txBody>
      </p:sp>
      <p:grpSp>
        <p:nvGrpSpPr>
          <p:cNvPr id="32773" name="Group 1">
            <a:extLst>
              <a:ext uri="{FF2B5EF4-FFF2-40B4-BE49-F238E27FC236}">
                <a16:creationId xmlns:a16="http://schemas.microsoft.com/office/drawing/2014/main" id="{0CF0FA12-A343-B765-475D-EFD4AB5CB418}"/>
              </a:ext>
            </a:extLst>
          </p:cNvPr>
          <p:cNvGrpSpPr>
            <a:grpSpLocks/>
          </p:cNvGrpSpPr>
          <p:nvPr/>
        </p:nvGrpSpPr>
        <p:grpSpPr bwMode="auto">
          <a:xfrm>
            <a:off x="1719263" y="947738"/>
            <a:ext cx="4914900" cy="4743450"/>
            <a:chOff x="174616" y="1179513"/>
            <a:chExt cx="4870524" cy="4732337"/>
          </a:xfrm>
        </p:grpSpPr>
        <p:sp>
          <p:nvSpPr>
            <p:cNvPr id="40" name="Rectangle 39">
              <a:extLst>
                <a:ext uri="{FF2B5EF4-FFF2-40B4-BE49-F238E27FC236}">
                  <a16:creationId xmlns:a16="http://schemas.microsoft.com/office/drawing/2014/main" id="{BC038581-58BB-C15E-1AA2-294083CB6703}"/>
                </a:ext>
              </a:extLst>
            </p:cNvPr>
            <p:cNvSpPr/>
            <p:nvPr/>
          </p:nvSpPr>
          <p:spPr>
            <a:xfrm>
              <a:off x="174616" y="4348658"/>
              <a:ext cx="4870524" cy="1563192"/>
            </a:xfrm>
            <a:prstGeom prst="rect">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VI" dirty="0"/>
            </a:p>
          </p:txBody>
        </p:sp>
        <p:cxnSp>
          <p:nvCxnSpPr>
            <p:cNvPr id="29" name="Straight Arrow Connector 28">
              <a:extLst>
                <a:ext uri="{FF2B5EF4-FFF2-40B4-BE49-F238E27FC236}">
                  <a16:creationId xmlns:a16="http://schemas.microsoft.com/office/drawing/2014/main" id="{F250D690-9813-75D9-16A7-242BDBA9198E}"/>
                </a:ext>
              </a:extLst>
            </p:cNvPr>
            <p:cNvCxnSpPr>
              <a:cxnSpLocks/>
              <a:stCxn id="32787" idx="1"/>
            </p:cNvCxnSpPr>
            <p:nvPr/>
          </p:nvCxnSpPr>
          <p:spPr>
            <a:xfrm flipH="1">
              <a:off x="1640807" y="4814289"/>
              <a:ext cx="769278" cy="0"/>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32776" name="Graphic 4" descr="Stethoscope">
              <a:extLst>
                <a:ext uri="{FF2B5EF4-FFF2-40B4-BE49-F238E27FC236}">
                  <a16:creationId xmlns:a16="http://schemas.microsoft.com/office/drawing/2014/main" id="{7B8B5448-2D73-6AD8-A45D-5C4863094A7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76539" y="1179513"/>
              <a:ext cx="793750"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7" name="TextBox 5">
              <a:extLst>
                <a:ext uri="{FF2B5EF4-FFF2-40B4-BE49-F238E27FC236}">
                  <a16:creationId xmlns:a16="http://schemas.microsoft.com/office/drawing/2014/main" id="{8831F8E6-F8BB-A7E4-9FB5-9E84EECA88A9}"/>
                </a:ext>
              </a:extLst>
            </p:cNvPr>
            <p:cNvSpPr txBox="1">
              <a:spLocks noChangeArrowheads="1"/>
            </p:cNvSpPr>
            <p:nvPr/>
          </p:nvSpPr>
          <p:spPr bwMode="auto">
            <a:xfrm>
              <a:off x="1903477" y="1963738"/>
              <a:ext cx="1382104" cy="337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1600">
                  <a:solidFill>
                    <a:srgbClr val="3B3838"/>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1600">
                  <a:solidFill>
                    <a:srgbClr val="3B3838"/>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200">
                  <a:solidFill>
                    <a:srgbClr val="3B3838"/>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9pPr>
            </a:lstStyle>
            <a:p>
              <a:pPr>
                <a:lnSpc>
                  <a:spcPct val="100000"/>
                </a:lnSpc>
                <a:spcBef>
                  <a:spcPct val="0"/>
                </a:spcBef>
                <a:buFontTx/>
                <a:buNone/>
              </a:pPr>
              <a:r>
                <a:rPr lang="en-US" altLang="en-US">
                  <a:solidFill>
                    <a:schemeClr val="tx1"/>
                  </a:solidFill>
                </a:rPr>
                <a:t>Medical Home</a:t>
              </a:r>
            </a:p>
          </p:txBody>
        </p:sp>
        <p:pic>
          <p:nvPicPr>
            <p:cNvPr id="32778" name="Graphic 7" descr="Female Profile">
              <a:extLst>
                <a:ext uri="{FF2B5EF4-FFF2-40B4-BE49-F238E27FC236}">
                  <a16:creationId xmlns:a16="http://schemas.microsoft.com/office/drawing/2014/main" id="{B249B45B-D824-D739-9D68-433383939B6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7002" y="2813050"/>
              <a:ext cx="1025525"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9" name="TextBox 10">
              <a:extLst>
                <a:ext uri="{FF2B5EF4-FFF2-40B4-BE49-F238E27FC236}">
                  <a16:creationId xmlns:a16="http://schemas.microsoft.com/office/drawing/2014/main" id="{ACAA0DF0-965E-E704-5EFA-023F65AE7060}"/>
                </a:ext>
              </a:extLst>
            </p:cNvPr>
            <p:cNvSpPr txBox="1">
              <a:spLocks noChangeArrowheads="1"/>
            </p:cNvSpPr>
            <p:nvPr/>
          </p:nvSpPr>
          <p:spPr bwMode="auto">
            <a:xfrm>
              <a:off x="2241615" y="3697288"/>
              <a:ext cx="837187" cy="337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1600">
                  <a:solidFill>
                    <a:srgbClr val="3B3838"/>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1600">
                  <a:solidFill>
                    <a:srgbClr val="3B3838"/>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200">
                  <a:solidFill>
                    <a:srgbClr val="3B3838"/>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9pPr>
            </a:lstStyle>
            <a:p>
              <a:pPr>
                <a:lnSpc>
                  <a:spcPct val="100000"/>
                </a:lnSpc>
                <a:spcBef>
                  <a:spcPct val="0"/>
                </a:spcBef>
                <a:buFontTx/>
                <a:buNone/>
              </a:pPr>
              <a:r>
                <a:rPr lang="en-US" altLang="en-US">
                  <a:solidFill>
                    <a:schemeClr val="tx1"/>
                  </a:solidFill>
                </a:rPr>
                <a:t>Patient</a:t>
              </a:r>
            </a:p>
          </p:txBody>
        </p:sp>
        <p:cxnSp>
          <p:nvCxnSpPr>
            <p:cNvPr id="10" name="Straight Arrow Connector 9">
              <a:extLst>
                <a:ext uri="{FF2B5EF4-FFF2-40B4-BE49-F238E27FC236}">
                  <a16:creationId xmlns:a16="http://schemas.microsoft.com/office/drawing/2014/main" id="{13E61AAE-1EAC-8E2A-EC27-CA99D52464D2}"/>
                </a:ext>
              </a:extLst>
            </p:cNvPr>
            <p:cNvCxnSpPr>
              <a:cxnSpLocks/>
            </p:cNvCxnSpPr>
            <p:nvPr/>
          </p:nvCxnSpPr>
          <p:spPr>
            <a:xfrm flipH="1">
              <a:off x="2658646" y="2332505"/>
              <a:ext cx="7866" cy="467215"/>
            </a:xfrm>
            <a:prstGeom prst="straightConnector1">
              <a:avLst/>
            </a:prstGeom>
            <a:ln w="19050" cap="flat" cmpd="sng" algn="ctr">
              <a:solidFill>
                <a:schemeClr val="accent5"/>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pic>
          <p:nvPicPr>
            <p:cNvPr id="32781" name="Graphic 13" descr="Group of men">
              <a:extLst>
                <a:ext uri="{FF2B5EF4-FFF2-40B4-BE49-F238E27FC236}">
                  <a16:creationId xmlns:a16="http://schemas.microsoft.com/office/drawing/2014/main" id="{F5B9C756-F1CF-F00E-2AFB-C288792173C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1927" y="4475163"/>
              <a:ext cx="58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2" name="TextBox 17">
              <a:extLst>
                <a:ext uri="{FF2B5EF4-FFF2-40B4-BE49-F238E27FC236}">
                  <a16:creationId xmlns:a16="http://schemas.microsoft.com/office/drawing/2014/main" id="{BE6FCAE5-8B72-8685-778B-A6B0A14ED95C}"/>
                </a:ext>
              </a:extLst>
            </p:cNvPr>
            <p:cNvSpPr txBox="1">
              <a:spLocks noChangeArrowheads="1"/>
            </p:cNvSpPr>
            <p:nvPr/>
          </p:nvSpPr>
          <p:spPr bwMode="auto">
            <a:xfrm>
              <a:off x="320739" y="5024438"/>
              <a:ext cx="1724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1600">
                  <a:solidFill>
                    <a:srgbClr val="3B3838"/>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1600">
                  <a:solidFill>
                    <a:srgbClr val="3B3838"/>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200">
                  <a:solidFill>
                    <a:srgbClr val="3B3838"/>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9pPr>
            </a:lstStyle>
            <a:p>
              <a:pPr>
                <a:lnSpc>
                  <a:spcPct val="100000"/>
                </a:lnSpc>
                <a:spcBef>
                  <a:spcPct val="0"/>
                </a:spcBef>
                <a:buFontTx/>
                <a:buNone/>
              </a:pPr>
              <a:r>
                <a:rPr lang="en-US" altLang="en-US">
                  <a:solidFill>
                    <a:schemeClr val="tx1"/>
                  </a:solidFill>
                </a:rPr>
                <a:t>Behavioral Health</a:t>
              </a:r>
            </a:p>
            <a:p>
              <a:pPr>
                <a:lnSpc>
                  <a:spcPct val="100000"/>
                </a:lnSpc>
                <a:spcBef>
                  <a:spcPct val="0"/>
                </a:spcBef>
                <a:buFontTx/>
                <a:buNone/>
              </a:pPr>
              <a:r>
                <a:rPr lang="en-US" altLang="en-US">
                  <a:solidFill>
                    <a:schemeClr val="tx1"/>
                  </a:solidFill>
                </a:rPr>
                <a:t>Care Management</a:t>
              </a:r>
            </a:p>
          </p:txBody>
        </p:sp>
        <p:pic>
          <p:nvPicPr>
            <p:cNvPr id="32783" name="Graphic 16" descr="Doctor">
              <a:extLst>
                <a:ext uri="{FF2B5EF4-FFF2-40B4-BE49-F238E27FC236}">
                  <a16:creationId xmlns:a16="http://schemas.microsoft.com/office/drawing/2014/main" id="{BD6DB2BE-D4CB-DED2-4F94-2A35D9FA375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41802" y="4368800"/>
              <a:ext cx="690562"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4" name="TextBox 20">
              <a:extLst>
                <a:ext uri="{FF2B5EF4-FFF2-40B4-BE49-F238E27FC236}">
                  <a16:creationId xmlns:a16="http://schemas.microsoft.com/office/drawing/2014/main" id="{5F4501C1-C8BD-03B2-2305-2F78BC9913D1}"/>
                </a:ext>
              </a:extLst>
            </p:cNvPr>
            <p:cNvSpPr txBox="1">
              <a:spLocks noChangeArrowheads="1"/>
            </p:cNvSpPr>
            <p:nvPr/>
          </p:nvSpPr>
          <p:spPr bwMode="auto">
            <a:xfrm>
              <a:off x="3573527" y="5024438"/>
              <a:ext cx="1072873" cy="583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1600">
                  <a:solidFill>
                    <a:srgbClr val="3B3838"/>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1600">
                  <a:solidFill>
                    <a:srgbClr val="3B3838"/>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200">
                  <a:solidFill>
                    <a:srgbClr val="3B3838"/>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9pPr>
            </a:lstStyle>
            <a:p>
              <a:pPr>
                <a:lnSpc>
                  <a:spcPct val="100000"/>
                </a:lnSpc>
                <a:spcBef>
                  <a:spcPct val="0"/>
                </a:spcBef>
                <a:buFontTx/>
                <a:buNone/>
              </a:pPr>
              <a:r>
                <a:rPr lang="en-US" altLang="en-US">
                  <a:solidFill>
                    <a:schemeClr val="tx1"/>
                  </a:solidFill>
                </a:rPr>
                <a:t>Psychiatric</a:t>
              </a:r>
            </a:p>
            <a:p>
              <a:pPr>
                <a:lnSpc>
                  <a:spcPct val="100000"/>
                </a:lnSpc>
                <a:spcBef>
                  <a:spcPct val="0"/>
                </a:spcBef>
                <a:buFontTx/>
                <a:buNone/>
              </a:pPr>
              <a:r>
                <a:rPr lang="en-US" altLang="en-US">
                  <a:solidFill>
                    <a:schemeClr val="tx1"/>
                  </a:solidFill>
                </a:rPr>
                <a:t>Consultant</a:t>
              </a:r>
            </a:p>
          </p:txBody>
        </p:sp>
        <p:cxnSp>
          <p:nvCxnSpPr>
            <p:cNvPr id="24" name="Straight Arrow Connector 23">
              <a:extLst>
                <a:ext uri="{FF2B5EF4-FFF2-40B4-BE49-F238E27FC236}">
                  <a16:creationId xmlns:a16="http://schemas.microsoft.com/office/drawing/2014/main" id="{80FC7588-F938-1372-4A8C-D4819F714E4C}"/>
                </a:ext>
              </a:extLst>
            </p:cNvPr>
            <p:cNvCxnSpPr>
              <a:cxnSpLocks/>
            </p:cNvCxnSpPr>
            <p:nvPr/>
          </p:nvCxnSpPr>
          <p:spPr>
            <a:xfrm flipH="1">
              <a:off x="1357637" y="2302413"/>
              <a:ext cx="884120" cy="1892619"/>
            </a:xfrm>
            <a:prstGeom prst="straightConnector1">
              <a:avLst/>
            </a:prstGeom>
            <a:ln w="19050" cap="flat" cmpd="sng" algn="ctr">
              <a:solidFill>
                <a:schemeClr val="accent5"/>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27" name="Straight Arrow Connector 26">
              <a:extLst>
                <a:ext uri="{FF2B5EF4-FFF2-40B4-BE49-F238E27FC236}">
                  <a16:creationId xmlns:a16="http://schemas.microsoft.com/office/drawing/2014/main" id="{E7D5827D-99CA-478F-871C-43A1B36D7D18}"/>
                </a:ext>
              </a:extLst>
            </p:cNvPr>
            <p:cNvCxnSpPr>
              <a:cxnSpLocks/>
            </p:cNvCxnSpPr>
            <p:nvPr/>
          </p:nvCxnSpPr>
          <p:spPr>
            <a:xfrm>
              <a:off x="3213974" y="2302413"/>
              <a:ext cx="707925" cy="1892619"/>
            </a:xfrm>
            <a:prstGeom prst="straightConnector1">
              <a:avLst/>
            </a:prstGeom>
            <a:ln w="19050" cap="flat" cmpd="sng" algn="ctr">
              <a:solidFill>
                <a:schemeClr val="accent5"/>
              </a:solidFill>
              <a:prstDash val="sysDot"/>
              <a:round/>
              <a:headEnd type="arrow" w="med" len="med"/>
              <a:tailEnd type="arrow" w="med" len="med"/>
            </a:ln>
          </p:spPr>
          <p:style>
            <a:lnRef idx="0">
              <a:scrgbClr r="0" g="0" b="0"/>
            </a:lnRef>
            <a:fillRef idx="0">
              <a:scrgbClr r="0" g="0" b="0"/>
            </a:fillRef>
            <a:effectRef idx="0">
              <a:scrgbClr r="0" g="0" b="0"/>
            </a:effectRef>
            <a:fontRef idx="minor">
              <a:schemeClr val="tx1"/>
            </a:fontRef>
          </p:style>
        </p:cxnSp>
        <p:pic>
          <p:nvPicPr>
            <p:cNvPr id="32787" name="Graphic 19" descr="Monitor">
              <a:extLst>
                <a:ext uri="{FF2B5EF4-FFF2-40B4-BE49-F238E27FC236}">
                  <a16:creationId xmlns:a16="http://schemas.microsoft.com/office/drawing/2014/main" id="{3FF44D7B-90AA-39C3-9E22-787DB4502D5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11477" y="4552950"/>
              <a:ext cx="52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8" name="TextBox 31">
              <a:extLst>
                <a:ext uri="{FF2B5EF4-FFF2-40B4-BE49-F238E27FC236}">
                  <a16:creationId xmlns:a16="http://schemas.microsoft.com/office/drawing/2014/main" id="{1B792898-B342-62D0-6A97-A12964BB4665}"/>
                </a:ext>
              </a:extLst>
            </p:cNvPr>
            <p:cNvSpPr txBox="1">
              <a:spLocks noChangeArrowheads="1"/>
            </p:cNvSpPr>
            <p:nvPr/>
          </p:nvSpPr>
          <p:spPr bwMode="auto">
            <a:xfrm>
              <a:off x="2292414" y="5205413"/>
              <a:ext cx="8509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1600">
                  <a:solidFill>
                    <a:srgbClr val="3B3838"/>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1600">
                  <a:solidFill>
                    <a:srgbClr val="3B3838"/>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1400">
                  <a:solidFill>
                    <a:srgbClr val="3B3838"/>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1200">
                  <a:solidFill>
                    <a:srgbClr val="3B3838"/>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1200">
                  <a:solidFill>
                    <a:srgbClr val="3B3838"/>
                  </a:solidFill>
                  <a:latin typeface="Calibri" panose="020F0502020204030204" pitchFamily="34" charset="0"/>
                </a:defRPr>
              </a:lvl9pPr>
            </a:lstStyle>
            <a:p>
              <a:pPr>
                <a:lnSpc>
                  <a:spcPct val="100000"/>
                </a:lnSpc>
                <a:spcBef>
                  <a:spcPct val="0"/>
                </a:spcBef>
                <a:buFontTx/>
                <a:buNone/>
              </a:pPr>
              <a:r>
                <a:rPr lang="en-US" altLang="en-US">
                  <a:solidFill>
                    <a:schemeClr val="tx1"/>
                  </a:solidFill>
                </a:rPr>
                <a:t>Registry</a:t>
              </a:r>
            </a:p>
          </p:txBody>
        </p:sp>
        <p:cxnSp>
          <p:nvCxnSpPr>
            <p:cNvPr id="37" name="Straight Arrow Connector 36">
              <a:extLst>
                <a:ext uri="{FF2B5EF4-FFF2-40B4-BE49-F238E27FC236}">
                  <a16:creationId xmlns:a16="http://schemas.microsoft.com/office/drawing/2014/main" id="{9EC62661-5918-7B52-9CC2-1CA29D1999EB}"/>
                </a:ext>
              </a:extLst>
            </p:cNvPr>
            <p:cNvCxnSpPr>
              <a:cxnSpLocks/>
            </p:cNvCxnSpPr>
            <p:nvPr/>
          </p:nvCxnSpPr>
          <p:spPr>
            <a:xfrm rot="10800000" flipH="1" flipV="1">
              <a:off x="2968560" y="4814289"/>
              <a:ext cx="770852" cy="0"/>
            </a:xfrm>
            <a:prstGeom prst="straightConnector1">
              <a:avLst/>
            </a:prstGeom>
            <a:ln w="19050" cap="flat" cmpd="sng"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4" name="Straight Arrow Connector 43">
              <a:extLst>
                <a:ext uri="{FF2B5EF4-FFF2-40B4-BE49-F238E27FC236}">
                  <a16:creationId xmlns:a16="http://schemas.microsoft.com/office/drawing/2014/main" id="{6322E82F-6314-8667-D09E-41E67229EC0B}"/>
                </a:ext>
              </a:extLst>
            </p:cNvPr>
            <p:cNvCxnSpPr>
              <a:cxnSpLocks/>
              <a:stCxn id="32779" idx="1"/>
            </p:cNvCxnSpPr>
            <p:nvPr/>
          </p:nvCxnSpPr>
          <p:spPr>
            <a:xfrm flipH="1">
              <a:off x="1629795" y="3865605"/>
              <a:ext cx="611962" cy="329426"/>
            </a:xfrm>
            <a:prstGeom prst="straightConnector1">
              <a:avLst/>
            </a:prstGeom>
            <a:ln w="19050" cap="flat" cmpd="sng" algn="ctr">
              <a:solidFill>
                <a:schemeClr val="accent5"/>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F5C4C-8DE3-1BD1-1692-CFF2A4402844}"/>
              </a:ext>
            </a:extLst>
          </p:cNvPr>
          <p:cNvSpPr>
            <a:spLocks noGrp="1"/>
          </p:cNvSpPr>
          <p:nvPr>
            <p:ph type="title"/>
          </p:nvPr>
        </p:nvSpPr>
        <p:spPr>
          <a:xfrm>
            <a:off x="1028700" y="376194"/>
            <a:ext cx="10134600" cy="590564"/>
          </a:xfrm>
        </p:spPr>
        <p:txBody>
          <a:bodyPr>
            <a:normAutofit/>
          </a:bodyPr>
          <a:lstStyle/>
          <a:p>
            <a:r>
              <a:rPr lang="en-US" dirty="0">
                <a:latin typeface="Arial" panose="020B0604020202020204" pitchFamily="34" charset="0"/>
                <a:cs typeface="Arial" panose="020B0604020202020204" pitchFamily="34" charset="0"/>
              </a:rPr>
              <a:t>AHRQ Variations of Integration Theme</a:t>
            </a:r>
          </a:p>
        </p:txBody>
      </p:sp>
      <p:sp>
        <p:nvSpPr>
          <p:cNvPr id="3" name="Content Placeholder 2">
            <a:extLst>
              <a:ext uri="{FF2B5EF4-FFF2-40B4-BE49-F238E27FC236}">
                <a16:creationId xmlns:a16="http://schemas.microsoft.com/office/drawing/2014/main" id="{1C2A4F6F-5A5C-33B7-23FC-81AD8DAA03D3}"/>
              </a:ext>
            </a:extLst>
          </p:cNvPr>
          <p:cNvSpPr>
            <a:spLocks noGrp="1"/>
          </p:cNvSpPr>
          <p:nvPr>
            <p:ph idx="1"/>
          </p:nvPr>
        </p:nvSpPr>
        <p:spPr>
          <a:xfrm>
            <a:off x="1028700" y="1377244"/>
            <a:ext cx="10134600" cy="4754001"/>
          </a:xfrm>
        </p:spPr>
        <p:txBody>
          <a:bodyPr/>
          <a:lstStyle/>
          <a:p>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06BD22B1-A798-3EAE-0DA1-79A7DFD6BD9B}"/>
              </a:ext>
            </a:extLst>
          </p:cNvPr>
          <p:cNvSpPr txBox="1"/>
          <p:nvPr/>
        </p:nvSpPr>
        <p:spPr>
          <a:xfrm>
            <a:off x="2641600" y="910988"/>
            <a:ext cx="8770542" cy="369332"/>
          </a:xfrm>
          <a:prstGeom prst="rect">
            <a:avLst/>
          </a:prstGeom>
          <a:noFill/>
        </p:spPr>
        <p:txBody>
          <a:bodyPr wrap="none" rtlCol="0">
            <a:spAutoFit/>
          </a:bodyPr>
          <a:lstStyle/>
          <a:p>
            <a:r>
              <a:rPr lang="en-US" dirty="0"/>
              <a:t>https://</a:t>
            </a:r>
            <a:r>
              <a:rPr lang="en-US" dirty="0" err="1"/>
              <a:t>integrationacademy.ahrq.gov</a:t>
            </a:r>
            <a:r>
              <a:rPr lang="en-US" dirty="0"/>
              <a:t>/products/playbooks/behavioral-health-and-primary-care</a:t>
            </a:r>
          </a:p>
        </p:txBody>
      </p:sp>
      <p:graphicFrame>
        <p:nvGraphicFramePr>
          <p:cNvPr id="5" name="Table 4">
            <a:extLst>
              <a:ext uri="{FF2B5EF4-FFF2-40B4-BE49-F238E27FC236}">
                <a16:creationId xmlns:a16="http://schemas.microsoft.com/office/drawing/2014/main" id="{2DB310B7-9C3F-E6C6-1F6E-E0CA2D626123}"/>
              </a:ext>
            </a:extLst>
          </p:cNvPr>
          <p:cNvGraphicFramePr>
            <a:graphicFrameLocks noGrp="1"/>
          </p:cNvGraphicFramePr>
          <p:nvPr>
            <p:extLst>
              <p:ext uri="{D42A27DB-BD31-4B8C-83A1-F6EECF244321}">
                <p14:modId xmlns:p14="http://schemas.microsoft.com/office/powerpoint/2010/main" val="2729260101"/>
              </p:ext>
            </p:extLst>
          </p:nvPr>
        </p:nvGraphicFramePr>
        <p:xfrm>
          <a:off x="1164519" y="1394074"/>
          <a:ext cx="9569450" cy="1431416"/>
        </p:xfrm>
        <a:graphic>
          <a:graphicData uri="http://schemas.openxmlformats.org/drawingml/2006/table">
            <a:tbl>
              <a:tblPr firstRow="1" firstCol="1" bandRow="1">
                <a:tableStyleId>{5C22544A-7EE6-4342-B048-85BDC9FD1C3A}</a:tableStyleId>
              </a:tblPr>
              <a:tblGrid>
                <a:gridCol w="4784725">
                  <a:extLst>
                    <a:ext uri="{9D8B030D-6E8A-4147-A177-3AD203B41FA5}">
                      <a16:colId xmlns:a16="http://schemas.microsoft.com/office/drawing/2014/main" val="2164980759"/>
                    </a:ext>
                  </a:extLst>
                </a:gridCol>
                <a:gridCol w="4784725">
                  <a:extLst>
                    <a:ext uri="{9D8B030D-6E8A-4147-A177-3AD203B41FA5}">
                      <a16:colId xmlns:a16="http://schemas.microsoft.com/office/drawing/2014/main" val="2963093872"/>
                    </a:ext>
                  </a:extLst>
                </a:gridCol>
              </a:tblGrid>
              <a:tr h="1431416">
                <a:tc>
                  <a:txBody>
                    <a:bodyPr/>
                    <a:lstStyle/>
                    <a:p>
                      <a:pPr marL="0" marR="0">
                        <a:spcBef>
                          <a:spcPts val="0"/>
                        </a:spcBef>
                        <a:spcAft>
                          <a:spcPts val="0"/>
                        </a:spcAft>
                      </a:pPr>
                      <a:r>
                        <a:rPr lang="en-US" sz="1200" kern="0" dirty="0">
                          <a:effectLst/>
                        </a:rPr>
                        <a:t>Collaborative Care Model (</a:t>
                      </a:r>
                      <a:r>
                        <a:rPr lang="en-US" sz="1200" kern="0" dirty="0" err="1">
                          <a:effectLst/>
                        </a:rPr>
                        <a:t>CoCM</a:t>
                      </a:r>
                      <a:r>
                        <a:rPr lang="en-US" sz="1200" kern="0" dirty="0">
                          <a:effectLst/>
                        </a:rPr>
                        <a: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42900" marR="0" lvl="0" indent="-342900">
                        <a:spcBef>
                          <a:spcPts val="510"/>
                        </a:spcBef>
                        <a:spcAft>
                          <a:spcPts val="510"/>
                        </a:spcAft>
                        <a:buSzPts val="1000"/>
                        <a:buFont typeface="Symbol" pitchFamily="2" charset="2"/>
                        <a:buChar char=""/>
                        <a:tabLst>
                          <a:tab pos="457200" algn="l"/>
                        </a:tabLst>
                      </a:pPr>
                      <a:r>
                        <a:rPr lang="en-US" sz="1200" kern="0" dirty="0">
                          <a:effectLst/>
                        </a:rPr>
                        <a:t>Care managers foster collaboration between care team members</a:t>
                      </a:r>
                      <a:endParaRPr lang="en-US" sz="1200" kern="100" dirty="0">
                        <a:effectLst/>
                      </a:endParaRPr>
                    </a:p>
                    <a:p>
                      <a:pPr marL="342900" marR="0" lvl="0" indent="-342900">
                        <a:spcBef>
                          <a:spcPts val="510"/>
                        </a:spcBef>
                        <a:spcAft>
                          <a:spcPts val="510"/>
                        </a:spcAft>
                        <a:buSzPts val="1000"/>
                        <a:buFont typeface="Symbol" pitchFamily="2" charset="2"/>
                        <a:buChar char=""/>
                        <a:tabLst>
                          <a:tab pos="457200" algn="l"/>
                        </a:tabLst>
                      </a:pPr>
                      <a:r>
                        <a:rPr lang="en-US" sz="1200" kern="0" dirty="0">
                          <a:effectLst/>
                        </a:rPr>
                        <a:t>Care managers provide patient monitoring and management, </a:t>
                      </a:r>
                      <a:r>
                        <a:rPr lang="en-US" sz="1200" kern="0" dirty="0" err="1">
                          <a:effectLst/>
                        </a:rPr>
                        <a:t>education,brief</a:t>
                      </a:r>
                      <a:r>
                        <a:rPr lang="en-US" sz="1200" kern="0" dirty="0">
                          <a:effectLst/>
                        </a:rPr>
                        <a:t> intervention, treatment support, and/or care coordination</a:t>
                      </a:r>
                      <a:endParaRPr lang="en-US" sz="1200" kern="100" dirty="0">
                        <a:effectLst/>
                      </a:endParaRPr>
                    </a:p>
                    <a:p>
                      <a:pPr marL="342900" marR="0" lvl="0" indent="-342900">
                        <a:spcBef>
                          <a:spcPts val="510"/>
                        </a:spcBef>
                        <a:spcAft>
                          <a:spcPts val="510"/>
                        </a:spcAft>
                        <a:buSzPts val="1000"/>
                        <a:buFont typeface="Symbol" pitchFamily="2" charset="2"/>
                        <a:buChar char=""/>
                        <a:tabLst>
                          <a:tab pos="457200" algn="l"/>
                        </a:tabLst>
                      </a:pPr>
                      <a:r>
                        <a:rPr lang="en-US" sz="1200" kern="0" dirty="0">
                          <a:effectLst/>
                        </a:rPr>
                        <a:t>Care managers serve as a point of contact for patient and care team</a:t>
                      </a:r>
                      <a:endParaRPr lang="en-US" sz="1200"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701832115"/>
                  </a:ext>
                </a:extLst>
              </a:tr>
            </a:tbl>
          </a:graphicData>
        </a:graphic>
      </p:graphicFrame>
      <p:graphicFrame>
        <p:nvGraphicFramePr>
          <p:cNvPr id="6" name="Table 5">
            <a:extLst>
              <a:ext uri="{FF2B5EF4-FFF2-40B4-BE49-F238E27FC236}">
                <a16:creationId xmlns:a16="http://schemas.microsoft.com/office/drawing/2014/main" id="{CF436B59-335B-D7D2-4811-685A571E25D8}"/>
              </a:ext>
            </a:extLst>
          </p:cNvPr>
          <p:cNvGraphicFramePr>
            <a:graphicFrameLocks noGrp="1"/>
          </p:cNvGraphicFramePr>
          <p:nvPr>
            <p:extLst>
              <p:ext uri="{D42A27DB-BD31-4B8C-83A1-F6EECF244321}">
                <p14:modId xmlns:p14="http://schemas.microsoft.com/office/powerpoint/2010/main" val="2306026793"/>
              </p:ext>
            </p:extLst>
          </p:nvPr>
        </p:nvGraphicFramePr>
        <p:xfrm>
          <a:off x="1164519" y="2983450"/>
          <a:ext cx="9569450" cy="1351280"/>
        </p:xfrm>
        <a:graphic>
          <a:graphicData uri="http://schemas.openxmlformats.org/drawingml/2006/table">
            <a:tbl>
              <a:tblPr firstRow="1" firstCol="1" bandRow="1">
                <a:tableStyleId>{5C22544A-7EE6-4342-B048-85BDC9FD1C3A}</a:tableStyleId>
              </a:tblPr>
              <a:tblGrid>
                <a:gridCol w="4784725">
                  <a:extLst>
                    <a:ext uri="{9D8B030D-6E8A-4147-A177-3AD203B41FA5}">
                      <a16:colId xmlns:a16="http://schemas.microsoft.com/office/drawing/2014/main" val="2305354643"/>
                    </a:ext>
                  </a:extLst>
                </a:gridCol>
                <a:gridCol w="4784725">
                  <a:extLst>
                    <a:ext uri="{9D8B030D-6E8A-4147-A177-3AD203B41FA5}">
                      <a16:colId xmlns:a16="http://schemas.microsoft.com/office/drawing/2014/main" val="31706199"/>
                    </a:ext>
                  </a:extLst>
                </a:gridCol>
              </a:tblGrid>
              <a:tr h="0">
                <a:tc>
                  <a:txBody>
                    <a:bodyPr/>
                    <a:lstStyle/>
                    <a:p>
                      <a:pPr marL="0" marR="0">
                        <a:spcBef>
                          <a:spcPts val="0"/>
                        </a:spcBef>
                        <a:spcAft>
                          <a:spcPts val="0"/>
                        </a:spcAft>
                      </a:pPr>
                      <a:r>
                        <a:rPr lang="en-US" sz="1200" kern="0" dirty="0">
                          <a:effectLst/>
                        </a:rPr>
                        <a:t>Primary Care Behavioral Health (PCBH)</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42900" marR="0" lvl="0" indent="-342900">
                        <a:spcBef>
                          <a:spcPts val="510"/>
                        </a:spcBef>
                        <a:spcAft>
                          <a:spcPts val="510"/>
                        </a:spcAft>
                        <a:buSzPts val="1000"/>
                        <a:buFont typeface="Symbol" pitchFamily="2" charset="2"/>
                        <a:buChar char=""/>
                        <a:tabLst>
                          <a:tab pos="457200" algn="l"/>
                        </a:tabLst>
                      </a:pPr>
                      <a:r>
                        <a:rPr lang="en-US" sz="1200" kern="0" dirty="0">
                          <a:effectLst/>
                        </a:rPr>
                        <a:t>BH practitioner is onsite at a primary or ambulatory care practice for patient visits and care team consultations</a:t>
                      </a:r>
                      <a:endParaRPr lang="en-US" sz="1200" kern="100" dirty="0">
                        <a:effectLst/>
                      </a:endParaRPr>
                    </a:p>
                    <a:p>
                      <a:pPr marL="342900" marR="0" lvl="0" indent="-342900">
                        <a:spcBef>
                          <a:spcPts val="510"/>
                        </a:spcBef>
                        <a:spcAft>
                          <a:spcPts val="510"/>
                        </a:spcAft>
                        <a:buSzPts val="1000"/>
                        <a:buFont typeface="Symbol" pitchFamily="2" charset="2"/>
                        <a:buChar char=""/>
                        <a:tabLst>
                          <a:tab pos="457200" algn="l"/>
                        </a:tabLst>
                      </a:pPr>
                      <a:r>
                        <a:rPr lang="en-US" sz="1200" kern="0" dirty="0">
                          <a:effectLst/>
                        </a:rPr>
                        <a:t>BH practitioner is a full member of the care team (in-practice or third-party consultant)</a:t>
                      </a:r>
                      <a:endParaRPr lang="en-US" sz="1200" kern="100" dirty="0">
                        <a:effectLst/>
                      </a:endParaRPr>
                    </a:p>
                    <a:p>
                      <a:pPr marL="342900" marR="0" lvl="0" indent="-342900">
                        <a:spcBef>
                          <a:spcPts val="510"/>
                        </a:spcBef>
                        <a:spcAft>
                          <a:spcPts val="510"/>
                        </a:spcAft>
                        <a:buSzPts val="1000"/>
                        <a:buFont typeface="Symbol" pitchFamily="2" charset="2"/>
                        <a:buChar char=""/>
                        <a:tabLst>
                          <a:tab pos="457200" algn="l"/>
                        </a:tabLst>
                      </a:pPr>
                      <a:r>
                        <a:rPr lang="en-US" sz="1200" kern="0" dirty="0">
                          <a:effectLst/>
                        </a:rPr>
                        <a:t>BH practitioner provides BH education and training to other care team members</a:t>
                      </a:r>
                      <a:endParaRPr lang="en-US" sz="1200"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32197933"/>
                  </a:ext>
                </a:extLst>
              </a:tr>
            </a:tbl>
          </a:graphicData>
        </a:graphic>
      </p:graphicFrame>
      <p:graphicFrame>
        <p:nvGraphicFramePr>
          <p:cNvPr id="7" name="Table 6">
            <a:extLst>
              <a:ext uri="{FF2B5EF4-FFF2-40B4-BE49-F238E27FC236}">
                <a16:creationId xmlns:a16="http://schemas.microsoft.com/office/drawing/2014/main" id="{4A8C715A-6D85-1836-DB34-B33EFBD1A46A}"/>
              </a:ext>
            </a:extLst>
          </p:cNvPr>
          <p:cNvGraphicFramePr>
            <a:graphicFrameLocks noGrp="1"/>
          </p:cNvGraphicFramePr>
          <p:nvPr>
            <p:extLst>
              <p:ext uri="{D42A27DB-BD31-4B8C-83A1-F6EECF244321}">
                <p14:modId xmlns:p14="http://schemas.microsoft.com/office/powerpoint/2010/main" val="1893387686"/>
              </p:ext>
            </p:extLst>
          </p:nvPr>
        </p:nvGraphicFramePr>
        <p:xfrm>
          <a:off x="1164519" y="4492690"/>
          <a:ext cx="9569450" cy="2265680"/>
        </p:xfrm>
        <a:graphic>
          <a:graphicData uri="http://schemas.openxmlformats.org/drawingml/2006/table">
            <a:tbl>
              <a:tblPr firstRow="1" firstCol="1" bandRow="1">
                <a:tableStyleId>{5C22544A-7EE6-4342-B048-85BDC9FD1C3A}</a:tableStyleId>
              </a:tblPr>
              <a:tblGrid>
                <a:gridCol w="4784725">
                  <a:extLst>
                    <a:ext uri="{9D8B030D-6E8A-4147-A177-3AD203B41FA5}">
                      <a16:colId xmlns:a16="http://schemas.microsoft.com/office/drawing/2014/main" val="2616579882"/>
                    </a:ext>
                  </a:extLst>
                </a:gridCol>
                <a:gridCol w="4784725">
                  <a:extLst>
                    <a:ext uri="{9D8B030D-6E8A-4147-A177-3AD203B41FA5}">
                      <a16:colId xmlns:a16="http://schemas.microsoft.com/office/drawing/2014/main" val="2255332253"/>
                    </a:ext>
                  </a:extLst>
                </a:gridCol>
              </a:tblGrid>
              <a:tr h="0">
                <a:tc>
                  <a:txBody>
                    <a:bodyPr/>
                    <a:lstStyle/>
                    <a:p>
                      <a:pPr marL="0" marR="0">
                        <a:spcBef>
                          <a:spcPts val="0"/>
                        </a:spcBef>
                        <a:spcAft>
                          <a:spcPts val="0"/>
                        </a:spcAft>
                      </a:pPr>
                      <a:r>
                        <a:rPr lang="en-US" sz="1200" kern="0" dirty="0">
                          <a:effectLst/>
                        </a:rPr>
                        <a:t>Hub and Spoke Model (H&amp;S) / H&amp;S Health Homes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42900" marR="0" lvl="0" indent="-342900">
                        <a:spcBef>
                          <a:spcPts val="510"/>
                        </a:spcBef>
                        <a:spcAft>
                          <a:spcPts val="510"/>
                        </a:spcAft>
                        <a:buSzPts val="1000"/>
                        <a:buFont typeface="Symbol" pitchFamily="2" charset="2"/>
                        <a:buChar char=""/>
                        <a:tabLst>
                          <a:tab pos="457200" algn="l"/>
                        </a:tabLst>
                      </a:pPr>
                      <a:r>
                        <a:rPr lang="en-US" sz="1200" kern="0" dirty="0">
                          <a:effectLst/>
                        </a:rPr>
                        <a:t>Centralized practices (hubs) provide intensive services for screening, assessment, and stabilization for patients with complex needs (e.g., </a:t>
                      </a:r>
                      <a:r>
                        <a:rPr lang="en-US" sz="1200" u="none" strike="noStrike" kern="0" dirty="0">
                          <a:effectLst/>
                          <a:hlinkClick r:id="rId2"/>
                        </a:rPr>
                        <a:t>Opioid Treatment Programs</a:t>
                      </a:r>
                      <a:r>
                        <a:rPr lang="en-US" sz="1200" kern="0" dirty="0">
                          <a:effectLst/>
                        </a:rPr>
                        <a:t> where care team members can dispense methadone, buprenorphine, and naltrexone)</a:t>
                      </a:r>
                      <a:endParaRPr lang="en-US" sz="1200" kern="100" dirty="0">
                        <a:effectLst/>
                      </a:endParaRPr>
                    </a:p>
                    <a:p>
                      <a:pPr marL="342900" marR="0" lvl="0" indent="-342900">
                        <a:spcBef>
                          <a:spcPts val="510"/>
                        </a:spcBef>
                        <a:spcAft>
                          <a:spcPts val="510"/>
                        </a:spcAft>
                        <a:buSzPts val="1000"/>
                        <a:buFont typeface="Symbol" pitchFamily="2" charset="2"/>
                        <a:buChar char=""/>
                        <a:tabLst>
                          <a:tab pos="457200" algn="l"/>
                        </a:tabLst>
                      </a:pPr>
                      <a:r>
                        <a:rPr lang="en-US" sz="1200" kern="0" dirty="0">
                          <a:effectLst/>
                        </a:rPr>
                        <a:t>Care team members at the hub refer patients to satellite, community-based practices (spokes) for treatment, maintenance, education, continuing care, care management, and/or wraparound services (e.g., OBOTs where care team members can supervise buprenorphine induction)</a:t>
                      </a:r>
                      <a:endParaRPr lang="en-US" sz="1200" kern="100" dirty="0">
                        <a:effectLst/>
                      </a:endParaRPr>
                    </a:p>
                    <a:p>
                      <a:pPr marL="342900" marR="0" lvl="0" indent="-342900">
                        <a:spcBef>
                          <a:spcPts val="510"/>
                        </a:spcBef>
                        <a:spcAft>
                          <a:spcPts val="510"/>
                        </a:spcAft>
                        <a:buSzPts val="1000"/>
                        <a:buFont typeface="Symbol" pitchFamily="2" charset="2"/>
                        <a:buChar char=""/>
                        <a:tabLst>
                          <a:tab pos="457200" algn="l"/>
                        </a:tabLst>
                      </a:pPr>
                      <a:r>
                        <a:rPr lang="en-US" sz="1200" kern="0" dirty="0">
                          <a:effectLst/>
                        </a:rPr>
                        <a:t>Nurses and care managers from patient-centered medical homes are deployed to spoke practices to monitor treatment adherence, provide patient education, follow up, and referral for continued care</a:t>
                      </a:r>
                      <a:endParaRPr lang="en-US" sz="1200" kern="10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13468265"/>
                  </a:ext>
                </a:extLst>
              </a:tr>
            </a:tbl>
          </a:graphicData>
        </a:graphic>
      </p:graphicFrame>
    </p:spTree>
    <p:extLst>
      <p:ext uri="{BB962C8B-B14F-4D97-AF65-F5344CB8AC3E}">
        <p14:creationId xmlns:p14="http://schemas.microsoft.com/office/powerpoint/2010/main" val="2043407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8390A-A90C-61EA-A182-3F29601FEBF2}"/>
              </a:ext>
            </a:extLst>
          </p:cNvPr>
          <p:cNvSpPr>
            <a:spLocks noGrp="1"/>
          </p:cNvSpPr>
          <p:nvPr>
            <p:ph type="title"/>
          </p:nvPr>
        </p:nvSpPr>
        <p:spPr>
          <a:xfrm>
            <a:off x="1028700" y="1186745"/>
            <a:ext cx="10134600" cy="619478"/>
          </a:xfrm>
        </p:spPr>
        <p:txBody>
          <a:bodyPr>
            <a:normAutofit fontScale="90000"/>
          </a:bodyPr>
          <a:lstStyle/>
          <a:p>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What you can do NOW: </a:t>
            </a:r>
            <a:br>
              <a:rPr lang="en-US" dirty="0">
                <a:latin typeface="Arial" panose="020B0604020202020204" pitchFamily="34" charset="0"/>
                <a:cs typeface="Arial" panose="020B0604020202020204" pitchFamily="34" charset="0"/>
              </a:rPr>
            </a:br>
            <a:r>
              <a:rPr lang="en-US" sz="3600" dirty="0"/>
              <a:t>Align, Align, Align with other purchasers</a:t>
            </a:r>
            <a:br>
              <a:rPr lang="en-US" sz="3600" dirty="0"/>
            </a:b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46A7F92-E2E0-0004-422F-8CA9E73287F2}"/>
              </a:ext>
            </a:extLst>
          </p:cNvPr>
          <p:cNvSpPr>
            <a:spLocks noGrp="1"/>
          </p:cNvSpPr>
          <p:nvPr>
            <p:ph idx="1"/>
          </p:nvPr>
        </p:nvSpPr>
        <p:spPr>
          <a:xfrm>
            <a:off x="1028700" y="1636888"/>
            <a:ext cx="10134600" cy="4989689"/>
          </a:xfrm>
        </p:spPr>
        <p:txBody>
          <a:bodyPr>
            <a:normAutofit/>
          </a:bodyPr>
          <a:lstStyle/>
          <a:p>
            <a:pPr marL="457200" indent="-457200">
              <a:buFont typeface="+mj-lt"/>
              <a:buAutoNum type="arabicPeriod"/>
            </a:pPr>
            <a:r>
              <a:rPr lang="en-US" sz="2400" dirty="0"/>
              <a:t>Adopt common measurement starting with the Advanced Primary Care Measure Set designed by CQC/PBGH with IHA and adopted by PBGH, Covered California, CalPERS, and DHCS for </a:t>
            </a:r>
            <a:r>
              <a:rPr lang="en-US" sz="2400" dirty="0" err="1"/>
              <a:t>MediCal</a:t>
            </a:r>
            <a:r>
              <a:rPr lang="en-US" sz="2400" dirty="0"/>
              <a:t> </a:t>
            </a:r>
            <a:r>
              <a:rPr lang="en-US" dirty="0"/>
              <a:t>(</a:t>
            </a:r>
            <a:r>
              <a:rPr lang="en-US" u="sng" dirty="0"/>
              <a:t>https://</a:t>
            </a:r>
            <a:r>
              <a:rPr lang="en-US" u="sng" dirty="0" err="1"/>
              <a:t>www.pbgh.org</a:t>
            </a:r>
            <a:r>
              <a:rPr lang="en-US" u="sng" dirty="0"/>
              <a:t>/wp-content/uploads/2023/03/APC-Measure-Sets_r7.pdf</a:t>
            </a:r>
            <a:r>
              <a:rPr lang="en-US" dirty="0"/>
              <a:t>)</a:t>
            </a:r>
          </a:p>
          <a:p>
            <a:pPr marL="617220" lvl="1" indent="-342900"/>
            <a:r>
              <a:rPr lang="en-US" sz="2400" dirty="0"/>
              <a:t>Includes us of PHQ 9 for diagnosis and tracking of depression</a:t>
            </a:r>
          </a:p>
          <a:p>
            <a:pPr marL="617220" lvl="1" indent="-342900"/>
            <a:r>
              <a:rPr lang="en-US" sz="2400" dirty="0"/>
              <a:t>PHQ 9 has been endorsed by NQF and NCQA to replace the current MMD HEDIS measure for over 10 years but needs investment in infrastructure to collect</a:t>
            </a:r>
          </a:p>
        </p:txBody>
      </p:sp>
    </p:spTree>
    <p:extLst>
      <p:ext uri="{BB962C8B-B14F-4D97-AF65-F5344CB8AC3E}">
        <p14:creationId xmlns:p14="http://schemas.microsoft.com/office/powerpoint/2010/main" val="1531751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DA80C-2AAD-938E-667B-7397013E3463}"/>
              </a:ext>
            </a:extLst>
          </p:cNvPr>
          <p:cNvSpPr>
            <a:spLocks noGrp="1"/>
          </p:cNvSpPr>
          <p:nvPr>
            <p:ph type="title"/>
          </p:nvPr>
        </p:nvSpPr>
        <p:spPr>
          <a:xfrm>
            <a:off x="1028700" y="520700"/>
            <a:ext cx="10134600" cy="1288489"/>
          </a:xfrm>
        </p:spPr>
        <p:txBody>
          <a:bodyPr/>
          <a:lstStyle/>
          <a:p>
            <a:r>
              <a:rPr lang="en-US" dirty="0">
                <a:latin typeface="Arial" panose="020B0604020202020204" pitchFamily="34" charset="0"/>
                <a:cs typeface="Arial" panose="020B0604020202020204" pitchFamily="34" charset="0"/>
              </a:rPr>
              <a:t>What you can do NOW</a:t>
            </a:r>
            <a:br>
              <a:rPr lang="en-US" sz="3200" dirty="0"/>
            </a:br>
            <a:endParaRPr lang="en-US" dirty="0"/>
          </a:p>
        </p:txBody>
      </p:sp>
      <p:sp>
        <p:nvSpPr>
          <p:cNvPr id="3" name="Content Placeholder 2">
            <a:extLst>
              <a:ext uri="{FF2B5EF4-FFF2-40B4-BE49-F238E27FC236}">
                <a16:creationId xmlns:a16="http://schemas.microsoft.com/office/drawing/2014/main" id="{7A18466B-5322-0FAE-5580-A912407F3092}"/>
              </a:ext>
            </a:extLst>
          </p:cNvPr>
          <p:cNvSpPr>
            <a:spLocks noGrp="1"/>
          </p:cNvSpPr>
          <p:nvPr>
            <p:ph idx="1"/>
          </p:nvPr>
        </p:nvSpPr>
        <p:spPr>
          <a:xfrm>
            <a:off x="1028700" y="1490134"/>
            <a:ext cx="10134600" cy="4641112"/>
          </a:xfrm>
        </p:spPr>
        <p:txBody>
          <a:bodyPr>
            <a:normAutofit fontScale="55000" lnSpcReduction="20000"/>
          </a:bodyPr>
          <a:lstStyle/>
          <a:p>
            <a:pPr marL="457200" indent="-457200">
              <a:buFont typeface="+mj-lt"/>
              <a:buAutoNum type="arabicPeriod" startAt="2"/>
            </a:pPr>
            <a:r>
              <a:rPr lang="en-US" sz="4200" dirty="0">
                <a:latin typeface="Arial" panose="020B0604020202020204" pitchFamily="34" charset="0"/>
                <a:cs typeface="Arial" panose="020B0604020202020204" pitchFamily="34" charset="0"/>
              </a:rPr>
              <a:t>Adopt the Advanced Primary Care MOU sponsored by CQC and IHA </a:t>
            </a:r>
            <a:r>
              <a:rPr lang="en-US" sz="2900" u="sng" dirty="0">
                <a:latin typeface="Arial" panose="020B0604020202020204" pitchFamily="34" charset="0"/>
                <a:cs typeface="Arial" panose="020B0604020202020204" pitchFamily="34" charset="0"/>
                <a:hlinkClick r:id="rId2"/>
              </a:rPr>
              <a:t>https://www.pbgh.org/wp-content/uploads/2023/01/California-Advanced-Primary-Care-Initiative-MOU.pdf</a:t>
            </a:r>
            <a:r>
              <a:rPr lang="en-US" sz="2900" u="sng" dirty="0">
                <a:latin typeface="Arial" panose="020B0604020202020204" pitchFamily="34" charset="0"/>
                <a:cs typeface="Arial" panose="020B0604020202020204" pitchFamily="34" charset="0"/>
              </a:rPr>
              <a:t> </a:t>
            </a:r>
          </a:p>
          <a:p>
            <a:pPr marL="731520" lvl="1" indent="-457200"/>
            <a:r>
              <a:rPr lang="en-US" sz="3800" dirty="0">
                <a:latin typeface="Arial" panose="020B0604020202020204" pitchFamily="34" charset="0"/>
                <a:cs typeface="Arial" panose="020B0604020202020204" pitchFamily="34" charset="0"/>
              </a:rPr>
              <a:t>Signed by </a:t>
            </a:r>
            <a:r>
              <a:rPr lang="en-US" sz="3800" b="0" i="0" u="none" strike="noStrike" dirty="0">
                <a:solidFill>
                  <a:srgbClr val="212529"/>
                </a:solidFill>
                <a:effectLst/>
                <a:latin typeface="Arial" panose="020B0604020202020204" pitchFamily="34" charset="0"/>
                <a:cs typeface="Arial" panose="020B0604020202020204" pitchFamily="34" charset="0"/>
              </a:rPr>
              <a:t>Aetna, Aledade, Anthem Blue Cross, Blue Shield of California, Health Net, Oscar and UnitedHealthcare.</a:t>
            </a:r>
          </a:p>
          <a:p>
            <a:pPr marL="731520" lvl="1" indent="-457200"/>
            <a:r>
              <a:rPr lang="en-US" sz="3800" dirty="0">
                <a:solidFill>
                  <a:srgbClr val="212529"/>
                </a:solidFill>
                <a:latin typeface="Arial" panose="020B0604020202020204" pitchFamily="34" charset="0"/>
                <a:cs typeface="Arial" panose="020B0604020202020204" pitchFamily="34" charset="0"/>
              </a:rPr>
              <a:t>Four Areas of Focus</a:t>
            </a:r>
            <a:endParaRPr lang="en-US" sz="3800" b="0" i="0" u="none" strike="noStrike" dirty="0">
              <a:solidFill>
                <a:srgbClr val="212529"/>
              </a:solidFill>
              <a:effectLst/>
              <a:latin typeface="Arial" panose="020B0604020202020204" pitchFamily="34" charset="0"/>
              <a:cs typeface="Arial" panose="020B0604020202020204" pitchFamily="34" charset="0"/>
            </a:endParaRPr>
          </a:p>
          <a:p>
            <a:pPr marL="320040" lvl="4"/>
            <a:endParaRPr lang="en-US" sz="1800" b="1" i="0" u="none" strike="noStrike" dirty="0">
              <a:solidFill>
                <a:srgbClr val="212529"/>
              </a:solidFill>
              <a:effectLst/>
              <a:latin typeface="Source Serif Pro" panose="02040603050405020204" pitchFamily="18" charset="0"/>
            </a:endParaRPr>
          </a:p>
          <a:p>
            <a:pPr marL="320040" lvl="4"/>
            <a:r>
              <a:rPr lang="en-US" sz="2600" b="1" i="0" u="none" strike="noStrike" dirty="0">
                <a:solidFill>
                  <a:srgbClr val="212529"/>
                </a:solidFill>
                <a:effectLst/>
                <a:latin typeface="Arial" panose="020B0604020202020204" pitchFamily="34" charset="0"/>
                <a:cs typeface="Arial" panose="020B0604020202020204" pitchFamily="34" charset="0"/>
              </a:rPr>
              <a:t>1. Transparency:</a:t>
            </a:r>
            <a:r>
              <a:rPr lang="en-US" sz="2600" b="0" i="0" u="none" strike="noStrike" dirty="0">
                <a:solidFill>
                  <a:srgbClr val="212529"/>
                </a:solidFill>
                <a:effectLst/>
                <a:latin typeface="Arial" panose="020B0604020202020204" pitchFamily="34" charset="0"/>
                <a:cs typeface="Arial" panose="020B0604020202020204" pitchFamily="34" charset="0"/>
              </a:rPr>
              <a:t> Report primary care investment, adoption of value-based payment models that support the delivery of advanced primary care and performance on the Advanced Primary Care measure set jointly developed by CQC and IHA.</a:t>
            </a:r>
          </a:p>
          <a:p>
            <a:pPr marL="320040" lvl="4"/>
            <a:r>
              <a:rPr lang="en-US" sz="2600" b="1" i="0" u="none" strike="noStrike" dirty="0">
                <a:solidFill>
                  <a:srgbClr val="212529"/>
                </a:solidFill>
                <a:effectLst/>
                <a:latin typeface="Arial" panose="020B0604020202020204" pitchFamily="34" charset="0"/>
                <a:cs typeface="Arial" panose="020B0604020202020204" pitchFamily="34" charset="0"/>
              </a:rPr>
              <a:t>2. Payment:</a:t>
            </a:r>
            <a:r>
              <a:rPr lang="en-US" sz="2600" b="0" i="0" u="none" strike="noStrike" dirty="0">
                <a:solidFill>
                  <a:srgbClr val="212529"/>
                </a:solidFill>
                <a:effectLst/>
                <a:latin typeface="Arial" panose="020B0604020202020204" pitchFamily="34" charset="0"/>
                <a:cs typeface="Arial" panose="020B0604020202020204" pitchFamily="34" charset="0"/>
              </a:rPr>
              <a:t> Adopt an agreed upon value-based payment model for primary care providers that offers flexibility, supports team-based care delivery and incentivizes the right care at the right time.</a:t>
            </a:r>
          </a:p>
          <a:p>
            <a:pPr marL="320040" lvl="4"/>
            <a:r>
              <a:rPr lang="en-US" sz="2600" b="1" i="0" u="none" strike="noStrike" dirty="0">
                <a:solidFill>
                  <a:srgbClr val="212529"/>
                </a:solidFill>
                <a:effectLst/>
                <a:latin typeface="Arial" panose="020B0604020202020204" pitchFamily="34" charset="0"/>
                <a:cs typeface="Arial" panose="020B0604020202020204" pitchFamily="34" charset="0"/>
              </a:rPr>
              <a:t>3. Investment:</a:t>
            </a:r>
            <a:r>
              <a:rPr lang="en-US" sz="2600" b="0" i="0" u="none" strike="noStrike" dirty="0">
                <a:solidFill>
                  <a:srgbClr val="212529"/>
                </a:solidFill>
                <a:effectLst/>
                <a:latin typeface="Arial" panose="020B0604020202020204" pitchFamily="34" charset="0"/>
                <a:cs typeface="Arial" panose="020B0604020202020204" pitchFamily="34" charset="0"/>
              </a:rPr>
              <a:t> Collaboratively set increased primary care investment quantitative goals without increasing the total cost of care.</a:t>
            </a:r>
          </a:p>
          <a:p>
            <a:pPr marL="320040" lvl="4"/>
            <a:r>
              <a:rPr lang="en-US" sz="2600" b="1" i="0" u="none" strike="noStrike" dirty="0">
                <a:solidFill>
                  <a:srgbClr val="212529"/>
                </a:solidFill>
                <a:effectLst/>
                <a:latin typeface="Arial" panose="020B0604020202020204" pitchFamily="34" charset="0"/>
                <a:cs typeface="Arial" panose="020B0604020202020204" pitchFamily="34" charset="0"/>
              </a:rPr>
              <a:t>4. Practice Transformation:</a:t>
            </a:r>
            <a:r>
              <a:rPr lang="en-US" sz="2600" b="0" i="0" u="none" strike="noStrike" dirty="0">
                <a:solidFill>
                  <a:srgbClr val="212529"/>
                </a:solidFill>
                <a:effectLst/>
                <a:latin typeface="Arial" panose="020B0604020202020204" pitchFamily="34" charset="0"/>
                <a:cs typeface="Arial" panose="020B0604020202020204" pitchFamily="34" charset="0"/>
              </a:rPr>
              <a:t> Provide technical assistance to primary care practices working to implement clinical and business models for success in value-based payment models, integration of behavioral health and reduction of disparities</a:t>
            </a:r>
            <a:r>
              <a:rPr lang="en-US" sz="2100" dirty="0">
                <a:solidFill>
                  <a:srgbClr val="212529"/>
                </a:solidFill>
                <a:latin typeface="Arial" panose="020B0604020202020204" pitchFamily="34" charset="0"/>
                <a:cs typeface="Arial" panose="020B0604020202020204" pitchFamily="34" charset="0"/>
              </a:rPr>
              <a:t> including commitment to recontract with primary care to carve in BH per Primary Care scope of practice.</a:t>
            </a:r>
            <a:endParaRPr lang="en-US" sz="2100" b="0" i="0" u="none" strike="noStrike" dirty="0">
              <a:solidFill>
                <a:srgbClr val="212529"/>
              </a:solidFill>
              <a:effectLst/>
              <a:latin typeface="Arial" panose="020B0604020202020204" pitchFamily="34" charset="0"/>
              <a:cs typeface="Arial" panose="020B0604020202020204" pitchFamily="34" charset="0"/>
            </a:endParaRPr>
          </a:p>
          <a:p>
            <a:br>
              <a:rPr lang="en-US" sz="2400" dirty="0"/>
            </a:br>
            <a:endParaRPr lang="en-US" sz="2400" b="0" i="0" u="none" strike="noStrike" dirty="0">
              <a:solidFill>
                <a:srgbClr val="212529"/>
              </a:solidFill>
              <a:effectLst/>
              <a:latin typeface="Arial" panose="020B0604020202020204" pitchFamily="34" charset="0"/>
              <a:cs typeface="Arial" panose="020B0604020202020204" pitchFamily="34" charset="0"/>
            </a:endParaRPr>
          </a:p>
          <a:p>
            <a:pPr marL="731520" lvl="1" indent="-457200"/>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5360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162E9-86DD-A525-29F8-C2E333D014FF}"/>
              </a:ext>
            </a:extLst>
          </p:cNvPr>
          <p:cNvSpPr>
            <a:spLocks noGrp="1"/>
          </p:cNvSpPr>
          <p:nvPr>
            <p:ph type="title"/>
          </p:nvPr>
        </p:nvSpPr>
        <p:spPr>
          <a:xfrm>
            <a:off x="1028700" y="723900"/>
            <a:ext cx="10134600" cy="608189"/>
          </a:xfrm>
        </p:spPr>
        <p:txBody>
          <a:bodyPr/>
          <a:lstStyle/>
          <a:p>
            <a:r>
              <a:rPr lang="en-US" dirty="0">
                <a:latin typeface="Arial" panose="020B0604020202020204" pitchFamily="34" charset="0"/>
                <a:cs typeface="Arial" panose="020B0604020202020204" pitchFamily="34" charset="0"/>
              </a:rPr>
              <a:t>What you can do NOW</a:t>
            </a:r>
          </a:p>
        </p:txBody>
      </p:sp>
      <p:sp>
        <p:nvSpPr>
          <p:cNvPr id="3" name="Content Placeholder 2">
            <a:extLst>
              <a:ext uri="{FF2B5EF4-FFF2-40B4-BE49-F238E27FC236}">
                <a16:creationId xmlns:a16="http://schemas.microsoft.com/office/drawing/2014/main" id="{20EF365C-5A9E-0D4E-E479-B435F019692D}"/>
              </a:ext>
            </a:extLst>
          </p:cNvPr>
          <p:cNvSpPr>
            <a:spLocks noGrp="1"/>
          </p:cNvSpPr>
          <p:nvPr>
            <p:ph idx="1"/>
          </p:nvPr>
        </p:nvSpPr>
        <p:spPr>
          <a:xfrm>
            <a:off x="1028700" y="1512710"/>
            <a:ext cx="10134600" cy="4933245"/>
          </a:xfrm>
        </p:spPr>
        <p:txBody>
          <a:bodyPr/>
          <a:lstStyle/>
          <a:p>
            <a:pPr marL="457200" indent="-457200">
              <a:buAutoNum type="arabicPeriod" startAt="3"/>
            </a:pPr>
            <a:r>
              <a:rPr lang="en-US" sz="2400" dirty="0">
                <a:latin typeface="Arial" panose="020B0604020202020204" pitchFamily="34" charset="0"/>
                <a:cs typeface="Arial" panose="020B0604020202020204" pitchFamily="34" charset="0"/>
              </a:rPr>
              <a:t>Support the CQC Behavioral Health Integration Initiative </a:t>
            </a:r>
            <a:r>
              <a:rPr lang="en-US" sz="1800" dirty="0">
                <a:latin typeface="Arial" panose="020B0604020202020204" pitchFamily="34" charset="0"/>
                <a:cs typeface="Arial" panose="020B0604020202020204" pitchFamily="34" charset="0"/>
              </a:rPr>
              <a:t>(</a:t>
            </a:r>
            <a:r>
              <a:rPr lang="en-US" sz="1800" u="sng" dirty="0">
                <a:latin typeface="Arial" panose="020B0604020202020204" pitchFamily="34" charset="0"/>
                <a:cs typeface="Arial" panose="020B0604020202020204" pitchFamily="34" charset="0"/>
                <a:hlinkClick r:id="rId2"/>
              </a:rPr>
              <a:t>https://www.pbgh.org/initiative/cqc-behavioral-health-integration-initiative/</a:t>
            </a:r>
            <a:r>
              <a:rPr lang="en-US" sz="1800" dirty="0">
                <a:latin typeface="Arial" panose="020B0604020202020204" pitchFamily="34" charset="0"/>
                <a:cs typeface="Arial" panose="020B0604020202020204" pitchFamily="34" charset="0"/>
              </a:rPr>
              <a:t>)</a:t>
            </a:r>
          </a:p>
          <a:p>
            <a:pPr lvl="1"/>
            <a:r>
              <a:rPr lang="en-US" b="0" i="0" u="none" strike="noStrike" dirty="0">
                <a:solidFill>
                  <a:srgbClr val="212529"/>
                </a:solidFill>
                <a:effectLst/>
                <a:latin typeface="Arial" panose="020B0604020202020204" pitchFamily="34" charset="0"/>
                <a:cs typeface="Arial" panose="020B0604020202020204" pitchFamily="34" charset="0"/>
              </a:rPr>
              <a:t>Direct technical assistance and funding to primary care practices engaged in improvement efforts through the </a:t>
            </a:r>
            <a:r>
              <a:rPr lang="en-US" b="0" i="0" u="sng" strike="noStrike" dirty="0">
                <a:solidFill>
                  <a:srgbClr val="005E80"/>
                </a:solidFill>
                <a:effectLst/>
                <a:latin typeface="Arial" panose="020B0604020202020204" pitchFamily="34" charset="0"/>
                <a:cs typeface="Arial" panose="020B0604020202020204" pitchFamily="34" charset="0"/>
                <a:hlinkClick r:id="rId3"/>
              </a:rPr>
              <a:t>CalHIVE Behavioral Health Integration Improvement Collaborative</a:t>
            </a:r>
            <a:r>
              <a:rPr lang="en-US" b="0" i="0" u="none" strike="noStrike" dirty="0">
                <a:solidFill>
                  <a:srgbClr val="212529"/>
                </a:solidFill>
                <a:effectLst/>
                <a:latin typeface="Arial" panose="020B0604020202020204" pitchFamily="34" charset="0"/>
                <a:cs typeface="Arial" panose="020B0604020202020204" pitchFamily="34" charset="0"/>
              </a:rPr>
              <a:t> </a:t>
            </a:r>
          </a:p>
          <a:p>
            <a:pPr lvl="1"/>
            <a:r>
              <a:rPr lang="en-US" b="0" i="0" u="none" strike="noStrike" dirty="0">
                <a:solidFill>
                  <a:srgbClr val="212529"/>
                </a:solidFill>
                <a:effectLst/>
                <a:latin typeface="Arial" panose="020B0604020202020204" pitchFamily="34" charset="0"/>
                <a:cs typeface="Arial" panose="020B0604020202020204" pitchFamily="34" charset="0"/>
              </a:rPr>
              <a:t>Better understanding patient perspectives of their behavioral health needs, access to care and treatment through expanded surveying </a:t>
            </a:r>
          </a:p>
          <a:p>
            <a:pPr lvl="1"/>
            <a:r>
              <a:rPr lang="en-US" b="0" i="0" u="none" strike="noStrike" dirty="0">
                <a:solidFill>
                  <a:srgbClr val="212529"/>
                </a:solidFill>
                <a:effectLst/>
                <a:latin typeface="Arial" panose="020B0604020202020204" pitchFamily="34" charset="0"/>
                <a:cs typeface="Arial" panose="020B0604020202020204" pitchFamily="34" charset="0"/>
              </a:rPr>
              <a:t>Development of common standards for patient privacy, consent and data sharing among payers and providers to reduce administrative burden to integrating care </a:t>
            </a:r>
          </a:p>
          <a:p>
            <a:pPr marL="0" marR="0" algn="l">
              <a:spcBef>
                <a:spcPts val="0"/>
              </a:spcBef>
              <a:spcAft>
                <a:spcPts val="0"/>
              </a:spcAft>
            </a:pPr>
            <a:r>
              <a:rPr lang="en-US" sz="1600" b="0" i="0" u="none" strike="noStrike" dirty="0">
                <a:solidFill>
                  <a:srgbClr val="212121"/>
                </a:solidFill>
                <a:effectLst/>
                <a:latin typeface="Arial" panose="020B0604020202020204" pitchFamily="34" charset="0"/>
                <a:cs typeface="Arial" panose="020B0604020202020204" pitchFamily="34" charset="0"/>
              </a:rPr>
              <a:t>		</a:t>
            </a:r>
            <a:r>
              <a:rPr lang="en-US" sz="1800" b="0" i="0" u="none" strike="noStrike" dirty="0">
                <a:solidFill>
                  <a:srgbClr val="212121"/>
                </a:solidFill>
                <a:effectLst/>
                <a:latin typeface="Arial" panose="020B0604020202020204" pitchFamily="34" charset="0"/>
                <a:cs typeface="Arial" panose="020B0604020202020204" pitchFamily="34" charset="0"/>
              </a:rPr>
              <a:t>Participants (6 of 8 selected to date): </a:t>
            </a:r>
            <a:endParaRPr lang="en-US" sz="1600" b="0" i="0" u="none" strike="noStrike" dirty="0">
              <a:solidFill>
                <a:srgbClr val="212121"/>
              </a:solidFill>
              <a:effectLst/>
              <a:latin typeface="Arial" panose="020B0604020202020204" pitchFamily="34" charset="0"/>
              <a:cs typeface="Arial" panose="020B0604020202020204" pitchFamily="34" charset="0"/>
            </a:endParaRPr>
          </a:p>
          <a:p>
            <a:pPr marL="2983230" lvl="5" indent="-285750">
              <a:spcBef>
                <a:spcPts val="0"/>
              </a:spcBef>
            </a:pPr>
            <a:r>
              <a:rPr lang="en-US" sz="1600" b="0" i="0" u="none" strike="noStrike" dirty="0">
                <a:solidFill>
                  <a:srgbClr val="212121"/>
                </a:solidFill>
                <a:effectLst/>
                <a:latin typeface="Arial" panose="020B0604020202020204" pitchFamily="34" charset="0"/>
                <a:cs typeface="Arial" panose="020B0604020202020204" pitchFamily="34" charset="0"/>
              </a:rPr>
              <a:t>Adventist/White Memorial</a:t>
            </a:r>
          </a:p>
          <a:p>
            <a:pPr marL="2983230" lvl="5" indent="-285750">
              <a:spcBef>
                <a:spcPts val="0"/>
              </a:spcBef>
            </a:pPr>
            <a:r>
              <a:rPr lang="en-US" sz="1600" b="0" i="0" u="none" strike="noStrike" dirty="0">
                <a:solidFill>
                  <a:srgbClr val="212121"/>
                </a:solidFill>
                <a:effectLst/>
                <a:latin typeface="Arial" panose="020B0604020202020204" pitchFamily="34" charset="0"/>
                <a:cs typeface="Arial" panose="020B0604020202020204" pitchFamily="34" charset="0"/>
              </a:rPr>
              <a:t>Community Memorial Health Systems</a:t>
            </a:r>
          </a:p>
          <a:p>
            <a:pPr marL="2983230" lvl="5" indent="-285750">
              <a:spcBef>
                <a:spcPts val="0"/>
              </a:spcBef>
            </a:pPr>
            <a:r>
              <a:rPr lang="en-US" sz="1600" b="0" i="0" u="none" strike="noStrike" dirty="0">
                <a:solidFill>
                  <a:srgbClr val="212121"/>
                </a:solidFill>
                <a:effectLst/>
                <a:latin typeface="Arial" panose="020B0604020202020204" pitchFamily="34" charset="0"/>
                <a:cs typeface="Arial" panose="020B0604020202020204" pitchFamily="34" charset="0"/>
              </a:rPr>
              <a:t>Riverside Family Physicians</a:t>
            </a:r>
          </a:p>
          <a:p>
            <a:pPr marL="2983230" lvl="5" indent="-285750">
              <a:spcBef>
                <a:spcPts val="0"/>
              </a:spcBef>
            </a:pPr>
            <a:r>
              <a:rPr lang="en-US" sz="1600" b="0" i="0" u="none" strike="noStrike" dirty="0">
                <a:solidFill>
                  <a:srgbClr val="212121"/>
                </a:solidFill>
                <a:effectLst/>
                <a:latin typeface="Arial" panose="020B0604020202020204" pitchFamily="34" charset="0"/>
                <a:cs typeface="Arial" panose="020B0604020202020204" pitchFamily="34" charset="0"/>
              </a:rPr>
              <a:t>San Fernando Community Health Center</a:t>
            </a:r>
          </a:p>
          <a:p>
            <a:pPr marL="2983230" lvl="5" indent="-285750">
              <a:spcBef>
                <a:spcPts val="0"/>
              </a:spcBef>
            </a:pPr>
            <a:r>
              <a:rPr lang="en-US" sz="1600" b="0" i="0" u="none" strike="noStrike" dirty="0">
                <a:solidFill>
                  <a:srgbClr val="212121"/>
                </a:solidFill>
                <a:effectLst/>
                <a:latin typeface="Arial" panose="020B0604020202020204" pitchFamily="34" charset="0"/>
                <a:cs typeface="Arial" panose="020B0604020202020204" pitchFamily="34" charset="0"/>
              </a:rPr>
              <a:t>Scripps Coastal/Medical Group</a:t>
            </a:r>
          </a:p>
          <a:p>
            <a:pPr marL="2983230" lvl="5" indent="-285750">
              <a:spcBef>
                <a:spcPts val="0"/>
              </a:spcBef>
            </a:pPr>
            <a:r>
              <a:rPr lang="en-US" sz="1600" b="0" i="0" u="none" strike="noStrike" dirty="0">
                <a:solidFill>
                  <a:srgbClr val="212121"/>
                </a:solidFill>
                <a:effectLst/>
                <a:latin typeface="Arial" panose="020B0604020202020204" pitchFamily="34" charset="0"/>
                <a:cs typeface="Arial" panose="020B0604020202020204" pitchFamily="34" charset="0"/>
              </a:rPr>
              <a:t>Perlman Clinic / UCSD</a:t>
            </a:r>
          </a:p>
          <a:p>
            <a:endParaRPr lang="en-US" dirty="0"/>
          </a:p>
        </p:txBody>
      </p:sp>
    </p:spTree>
    <p:extLst>
      <p:ext uri="{BB962C8B-B14F-4D97-AF65-F5344CB8AC3E}">
        <p14:creationId xmlns:p14="http://schemas.microsoft.com/office/powerpoint/2010/main" val="4102555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53746E-5A6B-DAF5-8DB0-C447B61579AB}"/>
              </a:ext>
            </a:extLst>
          </p:cNvPr>
          <p:cNvSpPr>
            <a:spLocks noGrp="1"/>
          </p:cNvSpPr>
          <p:nvPr>
            <p:ph type="title"/>
          </p:nvPr>
        </p:nvSpPr>
        <p:spPr>
          <a:xfrm>
            <a:off x="1028700" y="2315633"/>
            <a:ext cx="10134600" cy="1288489"/>
          </a:xfrm>
        </p:spPr>
        <p:txBody>
          <a:bodyPr>
            <a:normAutofit/>
          </a:bodyPr>
          <a:lstStyle/>
          <a:p>
            <a:r>
              <a:rPr lang="en-US" sz="3600" dirty="0"/>
              <a:t>			Questions and Discussion</a:t>
            </a:r>
          </a:p>
        </p:txBody>
      </p:sp>
    </p:spTree>
    <p:extLst>
      <p:ext uri="{BB962C8B-B14F-4D97-AF65-F5344CB8AC3E}">
        <p14:creationId xmlns:p14="http://schemas.microsoft.com/office/powerpoint/2010/main" val="3380163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912B0-618C-E1FC-D5F8-5D6603821BF7}"/>
              </a:ext>
            </a:extLst>
          </p:cNvPr>
          <p:cNvSpPr>
            <a:spLocks noGrp="1"/>
          </p:cNvSpPr>
          <p:nvPr>
            <p:ph type="title"/>
          </p:nvPr>
        </p:nvSpPr>
        <p:spPr>
          <a:xfrm>
            <a:off x="1028700" y="554568"/>
            <a:ext cx="10134600" cy="619478"/>
          </a:xfrm>
        </p:spPr>
        <p:txBody>
          <a:bodyPr/>
          <a:lstStyle/>
          <a:p>
            <a:r>
              <a:rPr lang="en-US" dirty="0">
                <a:latin typeface="Arial" panose="020B0604020202020204" pitchFamily="34" charset="0"/>
                <a:cs typeface="Arial" panose="020B0604020202020204" pitchFamily="34" charset="0"/>
              </a:rPr>
              <a:t>Additional References</a:t>
            </a:r>
          </a:p>
        </p:txBody>
      </p:sp>
      <p:sp>
        <p:nvSpPr>
          <p:cNvPr id="3" name="Content Placeholder 2">
            <a:extLst>
              <a:ext uri="{FF2B5EF4-FFF2-40B4-BE49-F238E27FC236}">
                <a16:creationId xmlns:a16="http://schemas.microsoft.com/office/drawing/2014/main" id="{341C3138-91A3-613C-31DD-50A5D9EF75A7}"/>
              </a:ext>
            </a:extLst>
          </p:cNvPr>
          <p:cNvSpPr>
            <a:spLocks noGrp="1"/>
          </p:cNvSpPr>
          <p:nvPr>
            <p:ph idx="1"/>
          </p:nvPr>
        </p:nvSpPr>
        <p:spPr>
          <a:xfrm>
            <a:off x="1028700" y="1365956"/>
            <a:ext cx="10134600" cy="4937476"/>
          </a:xfrm>
        </p:spPr>
        <p:txBody>
          <a:bodyPr/>
          <a:lstStyle/>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Screening for Depression in Adults link: </a:t>
            </a:r>
            <a:r>
              <a:rPr lang="en-US"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https://www.ahrq.gov/prevention/resources/depression/depsum1.html</a:t>
            </a:r>
            <a:r>
              <a:rPr lang="en-US" sz="18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Kaiser Family Foundation Issue Brief: </a:t>
            </a:r>
            <a:r>
              <a:rPr lang="en-US"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https://www.kff.org/coronavirus-covid-19/issue-brief/the-implications-of-covid-19-for-mental-health-and-substance-use/</a:t>
            </a:r>
            <a:r>
              <a:rPr lang="en-US" sz="18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Digital tools for employee mental health here: </a:t>
            </a:r>
            <a:r>
              <a:rPr lang="en-US" sz="18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https://www.pbgh.org/news-and-publications/pbgh-blog/646-supporting-employee-mental-health-during-covid-4-best-practices-for-employers-considering-digital-solutions-</a:t>
            </a:r>
            <a:r>
              <a:rPr lang="en-US" sz="18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endParaRPr lang="en-US" sz="1800" dirty="0">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Bodenheimer, Revitalizing Primary Care, 2022: </a:t>
            </a:r>
          </a:p>
          <a:p>
            <a:pPr marL="285750" marR="0" indent="-285750">
              <a:spcBef>
                <a:spcPts val="0"/>
              </a:spcBef>
              <a:spcAft>
                <a:spcPts val="0"/>
              </a:spcAft>
              <a:buFont typeface="Arial" panose="020B0604020202020204" pitchFamily="34" charset="0"/>
              <a:buChar char="•"/>
            </a:pPr>
            <a:r>
              <a:rPr lang="en-US" sz="1800" dirty="0">
                <a:latin typeface="Arial" panose="020B0604020202020204" pitchFamily="34" charset="0"/>
                <a:ea typeface="Calibri" panose="020F0502020204030204" pitchFamily="34" charset="0"/>
                <a:cs typeface="Arial" panose="020B0604020202020204" pitchFamily="34" charset="0"/>
              </a:rPr>
              <a:t>Part 1.  </a:t>
            </a:r>
            <a:r>
              <a:rPr lang="en-US" sz="1800" dirty="0">
                <a:effectLst/>
                <a:latin typeface="Arial" panose="020B0604020202020204" pitchFamily="34" charset="0"/>
                <a:ea typeface="Calibri" panose="020F0502020204030204" pitchFamily="34" charset="0"/>
                <a:cs typeface="Arial" panose="020B0604020202020204" pitchFamily="34" charset="0"/>
                <a:hlinkClick r:id="rId5"/>
              </a:rPr>
              <a:t>https://www.annfammed.org/content/20/5/464</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285750" marR="0" indent="-285750">
              <a:spcBef>
                <a:spcPts val="0"/>
              </a:spcBef>
              <a:spcAft>
                <a:spcPts val="0"/>
              </a:spcAft>
              <a:buFont typeface="Arial" panose="020B0604020202020204" pitchFamily="34" charset="0"/>
              <a:buChar char="•"/>
            </a:pPr>
            <a:r>
              <a:rPr lang="en-US" sz="1800" dirty="0">
                <a:latin typeface="Arial" panose="020B0604020202020204" pitchFamily="34" charset="0"/>
                <a:ea typeface="Calibri" panose="020F0502020204030204" pitchFamily="34" charset="0"/>
                <a:cs typeface="Arial" panose="020B0604020202020204" pitchFamily="34" charset="0"/>
              </a:rPr>
              <a:t>Part 2	   </a:t>
            </a:r>
            <a:r>
              <a:rPr lang="en-US" sz="1800" dirty="0">
                <a:latin typeface="Arial" panose="020B0604020202020204" pitchFamily="34" charset="0"/>
                <a:ea typeface="Calibri" panose="020F0502020204030204" pitchFamily="34" charset="0"/>
                <a:cs typeface="Arial" panose="020B0604020202020204" pitchFamily="34" charset="0"/>
                <a:hlinkClick r:id="rId6"/>
              </a:rPr>
              <a:t>https://www.annfammed.org/content/20/5/469</a:t>
            </a:r>
            <a:r>
              <a:rPr lang="en-US" sz="1800" dirty="0">
                <a:latin typeface="Arial" panose="020B0604020202020204" pitchFamily="34" charset="0"/>
                <a:ea typeface="Calibri" panose="020F0502020204030204" pitchFamily="34" charset="0"/>
                <a:cs typeface="Arial" panose="020B0604020202020204" pitchFamily="34" charset="0"/>
              </a:rPr>
              <a:t> </a:t>
            </a:r>
          </a:p>
          <a:p>
            <a:pPr marR="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R="0">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Annual research published by the Primary Care Collaborative</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hlinkClick r:id="rId7"/>
              </a:rPr>
              <a:t>https://www.pcpcc.org/resources/170</a:t>
            </a:r>
            <a:r>
              <a:rPr lang="en-US" sz="1800" dirty="0">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3168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3AE44-8FCE-5839-6E49-EA52DE57A923}"/>
              </a:ext>
            </a:extLst>
          </p:cNvPr>
          <p:cNvSpPr>
            <a:spLocks noGrp="1"/>
          </p:cNvSpPr>
          <p:nvPr>
            <p:ph type="title"/>
          </p:nvPr>
        </p:nvSpPr>
        <p:spPr>
          <a:xfrm>
            <a:off x="1028700" y="723901"/>
            <a:ext cx="10134600" cy="698500"/>
          </a:xfrm>
        </p:spPr>
        <p:txBody>
          <a:bodyPr/>
          <a:lstStyle/>
          <a:p>
            <a:r>
              <a:rPr lang="en-US" dirty="0">
                <a:latin typeface="Arial" panose="020B0604020202020204" pitchFamily="34" charset="0"/>
                <a:cs typeface="Arial" panose="020B0604020202020204" pitchFamily="34" charset="0"/>
              </a:rPr>
              <a:t>Investing in Behavioral Health Care is Cost Effective</a:t>
            </a:r>
          </a:p>
        </p:txBody>
      </p:sp>
      <p:sp>
        <p:nvSpPr>
          <p:cNvPr id="3" name="Content Placeholder 2">
            <a:extLst>
              <a:ext uri="{FF2B5EF4-FFF2-40B4-BE49-F238E27FC236}">
                <a16:creationId xmlns:a16="http://schemas.microsoft.com/office/drawing/2014/main" id="{D8207427-C9E5-B252-5A36-969C146A56B5}"/>
              </a:ext>
            </a:extLst>
          </p:cNvPr>
          <p:cNvSpPr>
            <a:spLocks noGrp="1"/>
          </p:cNvSpPr>
          <p:nvPr>
            <p:ph idx="1"/>
          </p:nvPr>
        </p:nvSpPr>
        <p:spPr>
          <a:xfrm>
            <a:off x="1028700" y="1761067"/>
            <a:ext cx="10134600" cy="4370178"/>
          </a:xfrm>
        </p:spPr>
        <p:txBody>
          <a:bodyPr>
            <a:normAutofit/>
          </a:bodyPr>
          <a:lstStyle/>
          <a:p>
            <a:pPr marL="342900"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Cost-benefit analyses of behavioral health care found $4-7 return on every dollar spent </a:t>
            </a:r>
            <a:r>
              <a:rPr lang="en-US" sz="1400" dirty="0">
                <a:latin typeface="Arial" panose="020B0604020202020204" pitchFamily="34" charset="0"/>
                <a:cs typeface="Arial" panose="020B0604020202020204" pitchFamily="34" charset="0"/>
              </a:rPr>
              <a:t>(Source: New Jersey Assoc of Mental Health and Addiction Agencies: The Business Case for investing in Behavioral Health and the return)</a:t>
            </a: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Expanded diagnosis and treatment for depression returns $7 for every $1 invested due to increased productivity and reduced total health care costs, as well as reduced costs for criminal justice and social services </a:t>
            </a:r>
            <a:r>
              <a:rPr lang="en-US" sz="1400" dirty="0">
                <a:latin typeface="Arial" panose="020B0604020202020204" pitchFamily="34" charset="0"/>
                <a:cs typeface="Arial" panose="020B0604020202020204" pitchFamily="34" charset="0"/>
              </a:rPr>
              <a:t>(Source: the economist David Cutler’s book </a:t>
            </a:r>
            <a:r>
              <a:rPr lang="en-US" sz="1400" i="1" dirty="0">
                <a:latin typeface="Arial" panose="020B0604020202020204" pitchFamily="34" charset="0"/>
                <a:cs typeface="Arial" panose="020B0604020202020204" pitchFamily="34" charset="0"/>
              </a:rPr>
              <a:t>Your Money or Your Life—Strong Medicine for America’s Health Care System)</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829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4AC66-AEE2-F702-F4F5-0AD1ED94D769}"/>
              </a:ext>
            </a:extLst>
          </p:cNvPr>
          <p:cNvSpPr>
            <a:spLocks noGrp="1"/>
          </p:cNvSpPr>
          <p:nvPr>
            <p:ph type="title"/>
          </p:nvPr>
        </p:nvSpPr>
        <p:spPr>
          <a:xfrm>
            <a:off x="1028700" y="581379"/>
            <a:ext cx="10134600" cy="1148127"/>
          </a:xfrm>
        </p:spPr>
        <p:txBody>
          <a:bodyPr>
            <a:normAutofit fontScale="90000"/>
          </a:bodyPr>
          <a:lstStyle/>
          <a:p>
            <a:br>
              <a:rPr lang="en-US" altLang="en-US" sz="3200" b="1" dirty="0">
                <a:solidFill>
                  <a:schemeClr val="tx1"/>
                </a:solidFill>
                <a:latin typeface="Arial" panose="020B0604020202020204" pitchFamily="34" charset="0"/>
                <a:cs typeface="Arial" panose="020B0604020202020204" pitchFamily="34" charset="0"/>
              </a:rPr>
            </a:br>
            <a:br>
              <a:rPr lang="en-US" altLang="en-US" sz="3200" b="1" dirty="0">
                <a:solidFill>
                  <a:schemeClr val="tx1"/>
                </a:solidFill>
                <a:latin typeface="Arial" panose="020B0604020202020204" pitchFamily="34" charset="0"/>
                <a:cs typeface="Arial" panose="020B0604020202020204" pitchFamily="34" charset="0"/>
              </a:rPr>
            </a:br>
            <a:br>
              <a:rPr lang="en-US" altLang="en-US" sz="3200" b="1" dirty="0">
                <a:solidFill>
                  <a:schemeClr val="tx1"/>
                </a:solidFill>
                <a:latin typeface="Arial" panose="020B0604020202020204" pitchFamily="34" charset="0"/>
                <a:cs typeface="Arial" panose="020B0604020202020204" pitchFamily="34" charset="0"/>
              </a:rPr>
            </a:br>
            <a:br>
              <a:rPr lang="en-US" altLang="en-US" sz="3200" b="1" dirty="0">
                <a:solidFill>
                  <a:schemeClr val="tx1"/>
                </a:solidFill>
                <a:latin typeface="Arial" panose="020B0604020202020204" pitchFamily="34" charset="0"/>
                <a:cs typeface="Arial" panose="020B0604020202020204" pitchFamily="34" charset="0"/>
              </a:rPr>
            </a:br>
            <a:br>
              <a:rPr lang="en-US" altLang="en-US" sz="3200" b="1" dirty="0">
                <a:solidFill>
                  <a:schemeClr val="tx1"/>
                </a:solidFill>
                <a:latin typeface="Arial" panose="020B0604020202020204" pitchFamily="34" charset="0"/>
                <a:cs typeface="Arial" panose="020B0604020202020204" pitchFamily="34" charset="0"/>
              </a:rPr>
            </a:br>
            <a:br>
              <a:rPr lang="en-US" altLang="en-US" sz="3200" b="1" dirty="0">
                <a:solidFill>
                  <a:schemeClr val="tx1"/>
                </a:solidFill>
                <a:latin typeface="Arial" panose="020B0604020202020204" pitchFamily="34" charset="0"/>
                <a:cs typeface="Arial" panose="020B0604020202020204" pitchFamily="34" charset="0"/>
              </a:rPr>
            </a:br>
            <a:br>
              <a:rPr lang="en-US" altLang="en-US" sz="3200" b="1" dirty="0">
                <a:solidFill>
                  <a:schemeClr val="tx1"/>
                </a:solidFill>
                <a:latin typeface="Arial" panose="020B0604020202020204" pitchFamily="34" charset="0"/>
                <a:cs typeface="Arial" panose="020B0604020202020204" pitchFamily="34" charset="0"/>
              </a:rPr>
            </a:br>
            <a:br>
              <a:rPr lang="en-US" altLang="en-US" sz="3200" b="1" dirty="0">
                <a:solidFill>
                  <a:schemeClr val="tx1"/>
                </a:solidFill>
                <a:latin typeface="Arial" panose="020B0604020202020204" pitchFamily="34" charset="0"/>
                <a:cs typeface="Arial" panose="020B0604020202020204" pitchFamily="34" charset="0"/>
              </a:rPr>
            </a:br>
            <a:br>
              <a:rPr lang="en-US" altLang="en-US" sz="3200" b="1" dirty="0">
                <a:solidFill>
                  <a:schemeClr val="tx1"/>
                </a:solidFill>
                <a:latin typeface="Arial" panose="020B0604020202020204" pitchFamily="34" charset="0"/>
                <a:cs typeface="Arial" panose="020B0604020202020204" pitchFamily="34" charset="0"/>
              </a:rPr>
            </a:br>
            <a:br>
              <a:rPr lang="en-US" altLang="en-US" sz="3200" b="1" dirty="0">
                <a:solidFill>
                  <a:schemeClr val="tx1"/>
                </a:solidFill>
                <a:latin typeface="Arial" panose="020B0604020202020204" pitchFamily="34" charset="0"/>
                <a:cs typeface="Arial" panose="020B0604020202020204" pitchFamily="34" charset="0"/>
              </a:rPr>
            </a:br>
            <a:br>
              <a:rPr lang="en-US" altLang="en-US" sz="3200" b="1" dirty="0">
                <a:solidFill>
                  <a:schemeClr val="tx1"/>
                </a:solidFill>
                <a:latin typeface="Arial" panose="020B0604020202020204" pitchFamily="34" charset="0"/>
                <a:cs typeface="Arial" panose="020B0604020202020204" pitchFamily="34" charset="0"/>
              </a:rPr>
            </a:br>
            <a:br>
              <a:rPr lang="en-US" altLang="en-US" sz="3200" b="1" dirty="0">
                <a:solidFill>
                  <a:schemeClr val="tx1"/>
                </a:solidFill>
                <a:latin typeface="Arial" panose="020B0604020202020204" pitchFamily="34" charset="0"/>
                <a:cs typeface="Arial" panose="020B0604020202020204" pitchFamily="34" charset="0"/>
              </a:rPr>
            </a:br>
            <a:br>
              <a:rPr lang="en-US" altLang="en-US" sz="3200" b="1" dirty="0">
                <a:solidFill>
                  <a:schemeClr val="tx1"/>
                </a:solidFill>
                <a:latin typeface="Arial" panose="020B0604020202020204" pitchFamily="34" charset="0"/>
                <a:cs typeface="Arial" panose="020B0604020202020204" pitchFamily="34" charset="0"/>
              </a:rPr>
            </a:br>
            <a:br>
              <a:rPr lang="en-US" altLang="en-US" sz="3200" b="1" dirty="0">
                <a:solidFill>
                  <a:schemeClr val="tx1"/>
                </a:solidFill>
                <a:latin typeface="Arial" panose="020B0604020202020204" pitchFamily="34" charset="0"/>
                <a:cs typeface="Arial" panose="020B0604020202020204" pitchFamily="34" charset="0"/>
              </a:rPr>
            </a:br>
            <a:r>
              <a:rPr lang="en-US" sz="3100" b="1" dirty="0">
                <a:solidFill>
                  <a:schemeClr val="tx1"/>
                </a:solidFill>
                <a:latin typeface="Arial" panose="020B0604020202020204" pitchFamily="34" charset="0"/>
                <a:cs typeface="Arial" panose="020B0604020202020204" pitchFamily="34" charset="0"/>
              </a:rPr>
              <a:t>Access to behavioral health care is a pain point, and fragmented physical and behavioral health services result in poor health outcomes and increased cost.</a:t>
            </a:r>
            <a:endParaRPr lang="en-US" sz="3600" dirty="0"/>
          </a:p>
        </p:txBody>
      </p:sp>
      <p:sp>
        <p:nvSpPr>
          <p:cNvPr id="3" name="Content Placeholder 2">
            <a:extLst>
              <a:ext uri="{FF2B5EF4-FFF2-40B4-BE49-F238E27FC236}">
                <a16:creationId xmlns:a16="http://schemas.microsoft.com/office/drawing/2014/main" id="{3088DC08-A5B2-006B-6697-71745D36BC7F}"/>
              </a:ext>
            </a:extLst>
          </p:cNvPr>
          <p:cNvSpPr>
            <a:spLocks noGrp="1"/>
          </p:cNvSpPr>
          <p:nvPr>
            <p:ph idx="1"/>
          </p:nvPr>
        </p:nvSpPr>
        <p:spPr>
          <a:xfrm>
            <a:off x="1028700" y="1885243"/>
            <a:ext cx="10134600" cy="4391377"/>
          </a:xfrm>
        </p:spPr>
        <p:txBody>
          <a:bodyPr>
            <a:normAutofit lnSpcReduction="10000"/>
          </a:bodyPr>
          <a:lstStyle/>
          <a:p>
            <a:pPr defTabSz="914400">
              <a:buFont typeface="Wingdings" panose="05000000000000000000" pitchFamily="2" charset="2"/>
              <a:buChar char="§"/>
              <a:defRPr/>
            </a:pPr>
            <a:r>
              <a:rPr lang="en-US" sz="2000" dirty="0">
                <a:solidFill>
                  <a:schemeClr val="tx1"/>
                </a:solidFill>
                <a:latin typeface="Arial" panose="020B0604020202020204" pitchFamily="34" charset="0"/>
                <a:cs typeface="Arial" panose="020B0604020202020204" pitchFamily="34" charset="0"/>
              </a:rPr>
              <a:t>Behavioral health issues commonly present in primary care, with 79% of antidepressants prescribed by PCPs. </a:t>
            </a:r>
            <a:r>
              <a:rPr lang="en-US" sz="1100" dirty="0">
                <a:solidFill>
                  <a:schemeClr val="tx1"/>
                </a:solidFill>
                <a:latin typeface="Arial" panose="020B0604020202020204" pitchFamily="34" charset="0"/>
                <a:cs typeface="Arial" panose="020B0604020202020204" pitchFamily="34" charset="0"/>
              </a:rPr>
              <a:t>(Source: </a:t>
            </a:r>
            <a:r>
              <a:rPr lang="en-US" sz="1100" dirty="0">
                <a:latin typeface="Arial" panose="020B0604020202020204" pitchFamily="34" charset="0"/>
                <a:cs typeface="Arial" panose="020B0604020202020204" pitchFamily="34" charset="0"/>
              </a:rPr>
              <a:t>Andres </a:t>
            </a:r>
            <a:r>
              <a:rPr lang="en-US" sz="1100" dirty="0" err="1">
                <a:latin typeface="Arial" panose="020B0604020202020204" pitchFamily="34" charset="0"/>
                <a:cs typeface="Arial" panose="020B0604020202020204" pitchFamily="34" charset="0"/>
              </a:rPr>
              <a:t>Barkil-Oteo</a:t>
            </a:r>
            <a:r>
              <a:rPr lang="en-US" sz="1100"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hlinkClick r:id="rId2"/>
              </a:rPr>
              <a:t>“Collaborative Care for Depression in Primary Care: How Psychiatry Could ‘Troubleshoot’ Current Treatments and Practices,” </a:t>
            </a:r>
            <a:r>
              <a:rPr lang="en-US" sz="1100" i="1" dirty="0">
                <a:latin typeface="Arial" panose="020B0604020202020204" pitchFamily="34" charset="0"/>
                <a:cs typeface="Arial" panose="020B0604020202020204" pitchFamily="34" charset="0"/>
              </a:rPr>
              <a:t>Yale Journal of Biology and Medicine</a:t>
            </a:r>
            <a:r>
              <a:rPr lang="en-US" sz="1100" dirty="0">
                <a:latin typeface="Arial" panose="020B0604020202020204" pitchFamily="34" charset="0"/>
                <a:cs typeface="Arial" panose="020B0604020202020204" pitchFamily="34" charset="0"/>
              </a:rPr>
              <a:t>, June 13, 2013)</a:t>
            </a:r>
            <a:endParaRPr lang="en-US" sz="1100" dirty="0">
              <a:solidFill>
                <a:schemeClr val="tx1"/>
              </a:solidFill>
              <a:latin typeface="Arial" panose="020B0604020202020204" pitchFamily="34" charset="0"/>
              <a:cs typeface="Arial" panose="020B0604020202020204" pitchFamily="34" charset="0"/>
            </a:endParaRPr>
          </a:p>
          <a:p>
            <a:pPr defTabSz="914400">
              <a:buFont typeface="Wingdings" panose="05000000000000000000" pitchFamily="2" charset="2"/>
              <a:buChar char="§"/>
              <a:defRPr/>
            </a:pPr>
            <a:r>
              <a:rPr lang="en-US" sz="2000" dirty="0">
                <a:solidFill>
                  <a:schemeClr val="tx1"/>
                </a:solidFill>
                <a:latin typeface="Arial" panose="020B0604020202020204" pitchFamily="34" charset="0"/>
                <a:cs typeface="Arial" panose="020B0604020202020204" pitchFamily="34" charset="0"/>
              </a:rPr>
              <a:t>20% of PCP visits relate to mental health, however, 50% of those with depression are not properly diagnosed by their regular doctor as many do not have the time/expertise to diagnose and treat mental illness.</a:t>
            </a:r>
            <a:br>
              <a:rPr lang="en-US" sz="2000" dirty="0">
                <a:solidFill>
                  <a:schemeClr val="tx1"/>
                </a:solidFill>
                <a:latin typeface="Arial" panose="020B0604020202020204" pitchFamily="34" charset="0"/>
                <a:cs typeface="Arial" panose="020B0604020202020204" pitchFamily="34" charset="0"/>
              </a:rPr>
            </a:br>
            <a:r>
              <a:rPr lang="en-US" sz="1100" dirty="0">
                <a:solidFill>
                  <a:schemeClr val="tx1"/>
                </a:solidFill>
                <a:latin typeface="Arial" panose="020B0604020202020204" pitchFamily="34" charset="0"/>
                <a:cs typeface="Arial" panose="020B0604020202020204" pitchFamily="34" charset="0"/>
              </a:rPr>
              <a:t>(Source: </a:t>
            </a:r>
            <a:r>
              <a:rPr lang="en-US" sz="1100" dirty="0">
                <a:latin typeface="Arial" panose="020B0604020202020204" pitchFamily="34" charset="0"/>
                <a:cs typeface="Arial" panose="020B0604020202020204" pitchFamily="34" charset="0"/>
              </a:rPr>
              <a:t>The Eugene S. Farley, Jr. Health Policy Center at the University of Colorado Denver, </a:t>
            </a:r>
            <a:r>
              <a:rPr lang="en-US" sz="1100" dirty="0">
                <a:latin typeface="Arial" panose="020B0604020202020204" pitchFamily="34" charset="0"/>
                <a:cs typeface="Arial" panose="020B0604020202020204" pitchFamily="34" charset="0"/>
                <a:hlinkClick r:id="rId2"/>
              </a:rPr>
              <a:t>“Integrating Behavioral Health and Primary Care,” </a:t>
            </a:r>
            <a:r>
              <a:rPr lang="en-US" sz="1100" dirty="0">
                <a:latin typeface="Arial" panose="020B0604020202020204" pitchFamily="34" charset="0"/>
                <a:cs typeface="Arial" panose="020B0604020202020204" pitchFamily="34" charset="0"/>
              </a:rPr>
              <a:t>February 2016)</a:t>
            </a:r>
            <a:endParaRPr lang="en-US" sz="1100" dirty="0">
              <a:solidFill>
                <a:schemeClr val="tx1"/>
              </a:solidFill>
              <a:latin typeface="Arial" panose="020B0604020202020204" pitchFamily="34" charset="0"/>
              <a:cs typeface="Arial" panose="020B0604020202020204" pitchFamily="34" charset="0"/>
            </a:endParaRPr>
          </a:p>
          <a:p>
            <a:pPr defTabSz="914400">
              <a:buFont typeface="Wingdings" panose="05000000000000000000" pitchFamily="2" charset="2"/>
              <a:buChar char="§"/>
              <a:defRPr/>
            </a:pPr>
            <a:r>
              <a:rPr lang="en-US" sz="2000" dirty="0">
                <a:solidFill>
                  <a:schemeClr val="tx1"/>
                </a:solidFill>
                <a:latin typeface="Arial" panose="020B0604020202020204" pitchFamily="34" charset="0"/>
                <a:cs typeface="Arial" panose="020B0604020202020204" pitchFamily="34" charset="0"/>
              </a:rPr>
              <a:t>Only 3% of psychiatrists and psychiatric nurse practitioners coordinate care with PCPs.</a:t>
            </a:r>
            <a:br>
              <a:rPr lang="en-US" sz="2000" dirty="0">
                <a:solidFill>
                  <a:schemeClr val="tx1"/>
                </a:solidFill>
                <a:latin typeface="Arial" panose="020B0604020202020204" pitchFamily="34" charset="0"/>
                <a:cs typeface="Arial" panose="020B0604020202020204" pitchFamily="34" charset="0"/>
              </a:rPr>
            </a:br>
            <a:r>
              <a:rPr lang="en-US" sz="1100" dirty="0">
                <a:solidFill>
                  <a:schemeClr val="tx1"/>
                </a:solidFill>
                <a:latin typeface="Arial" panose="020B0604020202020204" pitchFamily="34" charset="0"/>
                <a:cs typeface="Arial" panose="020B0604020202020204" pitchFamily="34" charset="0"/>
              </a:rPr>
              <a:t>(Source: </a:t>
            </a:r>
            <a:r>
              <a:rPr lang="en-US" sz="1100" dirty="0">
                <a:latin typeface="Arial" panose="020B0604020202020204" pitchFamily="34" charset="0"/>
                <a:cs typeface="Arial" panose="020B0604020202020204" pitchFamily="34" charset="0"/>
              </a:rPr>
              <a:t>Rick Hohner, </a:t>
            </a:r>
            <a:r>
              <a:rPr lang="en-US" sz="1100" dirty="0">
                <a:latin typeface="Arial" panose="020B0604020202020204" pitchFamily="34" charset="0"/>
                <a:cs typeface="Arial" panose="020B0604020202020204" pitchFamily="34" charset="0"/>
                <a:hlinkClick r:id="rId3"/>
              </a:rPr>
              <a:t>“The Case for Collaborative Care,” </a:t>
            </a:r>
            <a:r>
              <a:rPr lang="en-US" sz="1100" i="1" dirty="0">
                <a:latin typeface="Arial" panose="020B0604020202020204" pitchFamily="34" charset="0"/>
                <a:cs typeface="Arial" panose="020B0604020202020204" pitchFamily="34" charset="0"/>
              </a:rPr>
              <a:t>Scientific American</a:t>
            </a:r>
            <a:r>
              <a:rPr lang="en-US" sz="1100" dirty="0">
                <a:latin typeface="Arial" panose="020B0604020202020204" pitchFamily="34" charset="0"/>
                <a:cs typeface="Arial" panose="020B0604020202020204" pitchFamily="34" charset="0"/>
              </a:rPr>
              <a:t>, May 29, 2019)</a:t>
            </a:r>
          </a:p>
          <a:p>
            <a:pPr defTabSz="914400">
              <a:buFont typeface="Wingdings" panose="05000000000000000000" pitchFamily="2" charset="2"/>
              <a:buChar char="§"/>
              <a:defRPr/>
            </a:pPr>
            <a:r>
              <a:rPr lang="en-US" sz="2000" dirty="0">
                <a:solidFill>
                  <a:schemeClr val="tx1"/>
                </a:solidFill>
                <a:latin typeface="Arial" panose="020B0604020202020204" pitchFamily="34" charset="0"/>
                <a:cs typeface="Arial" panose="020B0604020202020204" pitchFamily="34" charset="0"/>
              </a:rPr>
              <a:t>Most California purchasers and payers subcontract with a Managed Behavioral Health Organization (MBHO) that has clinical expertise, provider network, and administrative resources to manage behavioral health benefits. </a:t>
            </a:r>
            <a:r>
              <a:rPr lang="en-US" sz="2000" b="1" dirty="0">
                <a:solidFill>
                  <a:schemeClr val="tx1"/>
                </a:solidFill>
                <a:latin typeface="Arial" panose="020B0604020202020204" pitchFamily="34" charset="0"/>
                <a:cs typeface="Arial" panose="020B0604020202020204" pitchFamily="34" charset="0"/>
              </a:rPr>
              <a:t>Separately administering payment and utilization of physical and behavioral health services only exacerbates the divisions in the delivery system. </a:t>
            </a:r>
          </a:p>
          <a:p>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F732E22-E113-2A50-CCE3-4F2E115019A2}"/>
              </a:ext>
            </a:extLst>
          </p:cNvPr>
          <p:cNvSpPr txBox="1"/>
          <p:nvPr/>
        </p:nvSpPr>
        <p:spPr>
          <a:xfrm>
            <a:off x="6412090" y="6134100"/>
            <a:ext cx="4545090" cy="369332"/>
          </a:xfrm>
          <a:prstGeom prst="rect">
            <a:avLst/>
          </a:prstGeom>
          <a:noFill/>
        </p:spPr>
        <p:txBody>
          <a:bodyPr wrap="none" rtlCol="0">
            <a:spAutoFit/>
          </a:bodyPr>
          <a:lstStyle/>
          <a:p>
            <a:r>
              <a:rPr lang="en-US" dirty="0"/>
              <a:t>Slide credit:  CA Health Care Foundation, 2020</a:t>
            </a:r>
          </a:p>
        </p:txBody>
      </p:sp>
    </p:spTree>
    <p:extLst>
      <p:ext uri="{BB962C8B-B14F-4D97-AF65-F5344CB8AC3E}">
        <p14:creationId xmlns:p14="http://schemas.microsoft.com/office/powerpoint/2010/main" val="21911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1DFAF-0A78-AB00-A9F7-EF2D3BD5222B}"/>
              </a:ext>
            </a:extLst>
          </p:cNvPr>
          <p:cNvSpPr>
            <a:spLocks noGrp="1"/>
          </p:cNvSpPr>
          <p:nvPr>
            <p:ph type="title"/>
          </p:nvPr>
        </p:nvSpPr>
        <p:spPr>
          <a:xfrm>
            <a:off x="1028700" y="723901"/>
            <a:ext cx="10134600" cy="596900"/>
          </a:xfrm>
        </p:spPr>
        <p:txBody>
          <a:bodyPr/>
          <a:lstStyle/>
          <a:p>
            <a:r>
              <a:rPr lang="en-US" b="1" dirty="0">
                <a:latin typeface="Arial" panose="020B0604020202020204" pitchFamily="34" charset="0"/>
                <a:cs typeface="Arial" panose="020B0604020202020204" pitchFamily="34" charset="0"/>
              </a:rPr>
              <a:t>Additional elements of the problem</a:t>
            </a:r>
          </a:p>
        </p:txBody>
      </p:sp>
      <p:sp>
        <p:nvSpPr>
          <p:cNvPr id="3" name="Content Placeholder 2">
            <a:extLst>
              <a:ext uri="{FF2B5EF4-FFF2-40B4-BE49-F238E27FC236}">
                <a16:creationId xmlns:a16="http://schemas.microsoft.com/office/drawing/2014/main" id="{F8EDF4E9-0B92-3D74-7BB2-8F3774F65015}"/>
              </a:ext>
            </a:extLst>
          </p:cNvPr>
          <p:cNvSpPr>
            <a:spLocks noGrp="1"/>
          </p:cNvSpPr>
          <p:nvPr>
            <p:ph idx="1"/>
          </p:nvPr>
        </p:nvSpPr>
        <p:spPr>
          <a:xfrm>
            <a:off x="1028700" y="1783644"/>
            <a:ext cx="10134600" cy="4347601"/>
          </a:xfrm>
        </p:spPr>
        <p:txBody>
          <a:bodyPr>
            <a:normAutofit lnSpcReduction="10000"/>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PCPs are under-resourced and with little time, spend their days on a hamster wheel with little time to manage behavioral health diagnoses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PCPs have highly variable training in behavioral health </a:t>
            </a:r>
          </a:p>
          <a:p>
            <a:pPr marL="617220" lvl="1" indent="-342900"/>
            <a:r>
              <a:rPr lang="en-US" sz="2000" dirty="0">
                <a:latin typeface="Arial" panose="020B0604020202020204" pitchFamily="34" charset="0"/>
                <a:cs typeface="Arial" panose="020B0604020202020204" pitchFamily="34" charset="0"/>
              </a:rPr>
              <a:t>Previous residency requirements have been weakened</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MBHOs provide members and PCPs with phone numbers on the backs of cards to call for appointments with 6 weeks or more wait for help (whether referred by PCP or through self-referral)</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result is a profound reluctance by PCPs to even ask questions about behavioral health fearing Pandora’s Box</a:t>
            </a:r>
          </a:p>
          <a:p>
            <a:pPr marL="617220" lvl="1" indent="-342900"/>
            <a:endParaRPr lang="en-US" dirty="0"/>
          </a:p>
        </p:txBody>
      </p:sp>
    </p:spTree>
    <p:extLst>
      <p:ext uri="{BB962C8B-B14F-4D97-AF65-F5344CB8AC3E}">
        <p14:creationId xmlns:p14="http://schemas.microsoft.com/office/powerpoint/2010/main" val="381449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874CB-3DC9-D064-B767-2CA30489F740}"/>
              </a:ext>
            </a:extLst>
          </p:cNvPr>
          <p:cNvSpPr>
            <a:spLocks noGrp="1"/>
          </p:cNvSpPr>
          <p:nvPr>
            <p:ph type="title"/>
          </p:nvPr>
        </p:nvSpPr>
        <p:spPr>
          <a:xfrm>
            <a:off x="1028700" y="723901"/>
            <a:ext cx="10134600" cy="517877"/>
          </a:xfrm>
        </p:spPr>
        <p:txBody>
          <a:bodyPr>
            <a:normAutofit fontScale="90000"/>
          </a:bodyPr>
          <a:lstStyle/>
          <a:p>
            <a:r>
              <a:rPr lang="en-US" b="1" dirty="0">
                <a:latin typeface="Arial" panose="020B0604020202020204" pitchFamily="34" charset="0"/>
                <a:cs typeface="Arial" panose="020B0604020202020204" pitchFamily="34" charset="0"/>
              </a:rPr>
              <a:t>Purchasers can’t even track BH issues</a:t>
            </a:r>
          </a:p>
        </p:txBody>
      </p:sp>
      <p:sp>
        <p:nvSpPr>
          <p:cNvPr id="3" name="Content Placeholder 2">
            <a:extLst>
              <a:ext uri="{FF2B5EF4-FFF2-40B4-BE49-F238E27FC236}">
                <a16:creationId xmlns:a16="http://schemas.microsoft.com/office/drawing/2014/main" id="{4EF9305E-67C3-6E62-06C8-8EC05E748F20}"/>
              </a:ext>
            </a:extLst>
          </p:cNvPr>
          <p:cNvSpPr>
            <a:spLocks noGrp="1"/>
          </p:cNvSpPr>
          <p:nvPr>
            <p:ph idx="1"/>
          </p:nvPr>
        </p:nvSpPr>
        <p:spPr>
          <a:xfrm>
            <a:off x="1028700" y="1501422"/>
            <a:ext cx="10134600" cy="4629823"/>
          </a:xfrm>
        </p:spPr>
        <p:txBody>
          <a:bodyPr>
            <a:normAutofit fontScale="92500"/>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Many health plans and delegated medical groups consider even common BH diagnoses such as depression, anxiety or substance use disorders to be fully carved out and don’t reimburse for those ICD-9 codes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PCPs therefore may prescribe appropriately but don’t code for real diagnosis</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HEDIS measure of depression management only tracks Rx </a:t>
            </a:r>
          </a:p>
          <a:p>
            <a:pPr marL="617220" lvl="1" indent="-342900"/>
            <a:r>
              <a:rPr lang="en-US" sz="2400" dirty="0">
                <a:latin typeface="Arial" panose="020B0604020202020204" pitchFamily="34" charset="0"/>
                <a:cs typeface="Arial" panose="020B0604020202020204" pitchFamily="34" charset="0"/>
              </a:rPr>
              <a:t>Doesn’t validate diagnosis</a:t>
            </a:r>
          </a:p>
          <a:p>
            <a:pPr marL="617220" lvl="1" indent="-342900"/>
            <a:r>
              <a:rPr lang="en-US" sz="2400" dirty="0">
                <a:latin typeface="Arial" panose="020B0604020202020204" pitchFamily="34" charset="0"/>
                <a:cs typeface="Arial" panose="020B0604020202020204" pitchFamily="34" charset="0"/>
              </a:rPr>
              <a:t>Doesn’t track outcome</a:t>
            </a:r>
          </a:p>
          <a:p>
            <a:pPr marL="617220" lvl="1" indent="-342900">
              <a:buFont typeface="Wingdings" pitchFamily="2" charset="2"/>
              <a:buChar char="Ø"/>
            </a:pPr>
            <a:r>
              <a:rPr lang="en-US" sz="2400" dirty="0">
                <a:latin typeface="Arial" panose="020B0604020202020204" pitchFamily="34" charset="0"/>
                <a:cs typeface="Arial" panose="020B0604020202020204" pitchFamily="34" charset="0"/>
              </a:rPr>
              <a:t>It’s a terrible measure!</a:t>
            </a:r>
          </a:p>
          <a:p>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199107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FB674-7DA2-655D-0546-E0D91922964F}"/>
              </a:ext>
            </a:extLst>
          </p:cNvPr>
          <p:cNvSpPr>
            <a:spLocks noGrp="1"/>
          </p:cNvSpPr>
          <p:nvPr>
            <p:ph type="title"/>
          </p:nvPr>
        </p:nvSpPr>
        <p:spPr>
          <a:xfrm>
            <a:off x="1028700" y="723901"/>
            <a:ext cx="10134600" cy="642056"/>
          </a:xfrm>
        </p:spPr>
        <p:txBody>
          <a:bodyPr/>
          <a:lstStyle/>
          <a:p>
            <a:r>
              <a:rPr lang="en-US" dirty="0">
                <a:latin typeface="Arial" panose="020B0604020202020204" pitchFamily="34" charset="0"/>
                <a:cs typeface="Arial" panose="020B0604020202020204" pitchFamily="34" charset="0"/>
              </a:rPr>
              <a:t>Two Major Inter-related Reforms </a:t>
            </a:r>
            <a:r>
              <a:rPr lang="en-US" dirty="0">
                <a:latin typeface="Arial" panose="020B0604020202020204" pitchFamily="34" charset="0"/>
                <a:cs typeface="Arial" panose="020B0604020202020204" pitchFamily="34" charset="0"/>
                <a:sym typeface="Wingdings" pitchFamily="2" charset="2"/>
              </a:rPr>
              <a:t> Solution</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AA490C4-3236-1497-B1E4-A47BC8964A45}"/>
              </a:ext>
            </a:extLst>
          </p:cNvPr>
          <p:cNvSpPr>
            <a:spLocks noGrp="1"/>
          </p:cNvSpPr>
          <p:nvPr>
            <p:ph idx="1"/>
          </p:nvPr>
        </p:nvSpPr>
        <p:spPr>
          <a:xfrm>
            <a:off x="1028700" y="1693333"/>
            <a:ext cx="10134600" cy="4437912"/>
          </a:xfrm>
        </p:spPr>
        <p:txBody>
          <a:bodyPr>
            <a:norm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Promote Advanced Primary Care</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Promote Integration of Primary Care and Behavioral Health</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Primary Care and Behavioral Health along with Public Health are the foundation of any rational and effective health care system and yet are the three </a:t>
            </a:r>
            <a:r>
              <a:rPr lang="en-US" sz="2400" u="sng" dirty="0">
                <a:latin typeface="Arial" panose="020B0604020202020204" pitchFamily="34" charset="0"/>
                <a:cs typeface="Arial" panose="020B0604020202020204" pitchFamily="34" charset="0"/>
              </a:rPr>
              <a:t>most under-resourced elements of the American system for all lines of business</a:t>
            </a:r>
          </a:p>
        </p:txBody>
      </p:sp>
    </p:spTree>
    <p:extLst>
      <p:ext uri="{BB962C8B-B14F-4D97-AF65-F5344CB8AC3E}">
        <p14:creationId xmlns:p14="http://schemas.microsoft.com/office/powerpoint/2010/main" val="3529036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C2F20FF-9DBE-3042-8612-15D8D4D88996}"/>
              </a:ext>
            </a:extLst>
          </p:cNvPr>
          <p:cNvSpPr>
            <a:spLocks noGrp="1"/>
          </p:cNvSpPr>
          <p:nvPr>
            <p:ph sz="half" idx="1"/>
          </p:nvPr>
        </p:nvSpPr>
        <p:spPr/>
        <p:txBody>
          <a:bodyPr>
            <a:normAutofit fontScale="92500" lnSpcReduction="10000"/>
          </a:bodyPr>
          <a:lstStyle/>
          <a:p>
            <a:r>
              <a:rPr lang="en-US" dirty="0"/>
              <a:t> </a:t>
            </a:r>
          </a:p>
          <a:p>
            <a:endParaRPr lang="en-US" dirty="0"/>
          </a:p>
          <a:p>
            <a:endParaRPr lang="en-US" dirty="0"/>
          </a:p>
          <a:p>
            <a:endParaRPr lang="en-US" dirty="0"/>
          </a:p>
        </p:txBody>
      </p:sp>
      <p:sp>
        <p:nvSpPr>
          <p:cNvPr id="9" name="Content Placeholder 8">
            <a:extLst>
              <a:ext uri="{FF2B5EF4-FFF2-40B4-BE49-F238E27FC236}">
                <a16:creationId xmlns:a16="http://schemas.microsoft.com/office/drawing/2014/main" id="{C1D8F32D-8DBA-084F-BEF4-BC67A86851FA}"/>
              </a:ext>
            </a:extLst>
          </p:cNvPr>
          <p:cNvSpPr>
            <a:spLocks noGrp="1"/>
          </p:cNvSpPr>
          <p:nvPr>
            <p:ph sz="half" idx="2"/>
          </p:nvPr>
        </p:nvSpPr>
        <p:spPr>
          <a:xfrm>
            <a:off x="5294489" y="1569156"/>
            <a:ext cx="6400800" cy="4869284"/>
          </a:xfrm>
        </p:spPr>
        <p:txBody>
          <a:bodyPr>
            <a:normAutofit fontScale="92500" lnSpcReduction="10000"/>
          </a:bodyPr>
          <a:lstStyle/>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High-quality primary care is the foundation of a high-functioning health care system</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The value of primary care is beyond dispute</a:t>
            </a:r>
          </a:p>
          <a:p>
            <a:pPr marL="342900" indent="-342900">
              <a:buFont typeface="Arial" panose="020B0604020202020204" pitchFamily="34" charset="0"/>
              <a:buChar char="•"/>
            </a:pPr>
            <a:r>
              <a:rPr lang="en-US" u="sng" dirty="0">
                <a:latin typeface="Arial" panose="020B0604020202020204" pitchFamily="34" charset="0"/>
                <a:cs typeface="Arial" panose="020B0604020202020204" pitchFamily="34" charset="0"/>
              </a:rPr>
              <a:t>Primary Care is </a:t>
            </a:r>
            <a:r>
              <a:rPr lang="en-US" dirty="0">
                <a:latin typeface="Arial" panose="020B0604020202020204" pitchFamily="34" charset="0"/>
                <a:cs typeface="Arial" panose="020B0604020202020204" pitchFamily="34" charset="0"/>
              </a:rPr>
              <a:t>not a commodity service whose value needs to be demonstrated in a competitive marketplace but a </a:t>
            </a:r>
            <a:r>
              <a:rPr lang="en-US" u="sng" dirty="0">
                <a:latin typeface="Arial" panose="020B0604020202020204" pitchFamily="34" charset="0"/>
                <a:cs typeface="Arial" panose="020B0604020202020204" pitchFamily="34" charset="0"/>
              </a:rPr>
              <a:t>common good promoted by responsible public policy</a:t>
            </a:r>
          </a:p>
          <a:p>
            <a:pPr marL="342900" indent="-342900">
              <a:buFont typeface="Arial" panose="020B0604020202020204" pitchFamily="34" charset="0"/>
              <a:buChar char="•"/>
            </a:pPr>
            <a:r>
              <a:rPr lang="en-US" dirty="0">
                <a:latin typeface="Arial" panose="020B0604020202020204" pitchFamily="34" charset="0"/>
                <a:cs typeface="Arial" panose="020B0604020202020204" pitchFamily="34" charset="0"/>
              </a:rPr>
              <a:t>It involves recognizing the full range of health problems and/or opportunities present in any interaction, prioritizing which problems or opportunities should receive attention and action above others in order to promote health and healing, and personalizing the care plan or approach in ways informed by the person’s social and environmental context.</a:t>
            </a:r>
          </a:p>
          <a:p>
            <a:endParaRPr lang="en-US" dirty="0"/>
          </a:p>
          <a:p>
            <a:endParaRPr lang="en-US" dirty="0"/>
          </a:p>
          <a:p>
            <a:endParaRPr lang="en-US" dirty="0"/>
          </a:p>
          <a:p>
            <a:endParaRPr lang="en-US" dirty="0"/>
          </a:p>
        </p:txBody>
      </p:sp>
      <p:sp>
        <p:nvSpPr>
          <p:cNvPr id="8" name="Title 7">
            <a:extLst>
              <a:ext uri="{FF2B5EF4-FFF2-40B4-BE49-F238E27FC236}">
                <a16:creationId xmlns:a16="http://schemas.microsoft.com/office/drawing/2014/main" id="{9F78E9DD-C958-714C-AEE7-314A5E24254E}"/>
              </a:ext>
            </a:extLst>
          </p:cNvPr>
          <p:cNvSpPr>
            <a:spLocks noGrp="1"/>
          </p:cNvSpPr>
          <p:nvPr>
            <p:ph type="title"/>
          </p:nvPr>
        </p:nvSpPr>
        <p:spPr>
          <a:xfrm>
            <a:off x="1028700" y="723901"/>
            <a:ext cx="10134600" cy="530610"/>
          </a:xfrm>
        </p:spPr>
        <p:txBody>
          <a:bodyPr>
            <a:normAutofit fontScale="90000"/>
          </a:bodyPr>
          <a:lstStyle/>
          <a:p>
            <a:r>
              <a:rPr lang="en-US" dirty="0"/>
              <a:t>National Academy of Sciences, 2021</a:t>
            </a:r>
          </a:p>
        </p:txBody>
      </p:sp>
      <p:pic>
        <p:nvPicPr>
          <p:cNvPr id="7" name="Picture 6" descr="Diagram&#10;&#10;Description automatically generated">
            <a:extLst>
              <a:ext uri="{FF2B5EF4-FFF2-40B4-BE49-F238E27FC236}">
                <a16:creationId xmlns:a16="http://schemas.microsoft.com/office/drawing/2014/main" id="{0C8AEE8C-986A-EE44-A30D-B560937A54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4126" y="1569154"/>
            <a:ext cx="3529012" cy="4869285"/>
          </a:xfrm>
          <a:prstGeom prst="rect">
            <a:avLst/>
          </a:prstGeom>
        </p:spPr>
      </p:pic>
    </p:spTree>
    <p:extLst>
      <p:ext uri="{BB962C8B-B14F-4D97-AF65-F5344CB8AC3E}">
        <p14:creationId xmlns:p14="http://schemas.microsoft.com/office/powerpoint/2010/main" val="2633941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C470-321E-A4A4-DDB2-A8590A0F20D0}"/>
              </a:ext>
            </a:extLst>
          </p:cNvPr>
          <p:cNvSpPr>
            <a:spLocks noGrp="1"/>
          </p:cNvSpPr>
          <p:nvPr>
            <p:ph type="title"/>
          </p:nvPr>
        </p:nvSpPr>
        <p:spPr>
          <a:xfrm>
            <a:off x="1028700" y="723901"/>
            <a:ext cx="10134600" cy="1014588"/>
          </a:xfrm>
        </p:spPr>
        <p:txBody>
          <a:bodyPr>
            <a:normAutofit fontScale="90000"/>
          </a:bodyPr>
          <a:lstStyle/>
          <a:p>
            <a:r>
              <a:rPr lang="en-US" dirty="0">
                <a:latin typeface="Arial" panose="020B0604020202020204" pitchFamily="34" charset="0"/>
                <a:cs typeface="Arial" panose="020B0604020202020204" pitchFamily="34" charset="0"/>
              </a:rPr>
              <a:t>CA Data:</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Enormous variation in Primary Care share of expense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Higher share leads to better outcomes</a:t>
            </a:r>
          </a:p>
        </p:txBody>
      </p:sp>
      <p:sp>
        <p:nvSpPr>
          <p:cNvPr id="3" name="Content Placeholder 2">
            <a:extLst>
              <a:ext uri="{FF2B5EF4-FFF2-40B4-BE49-F238E27FC236}">
                <a16:creationId xmlns:a16="http://schemas.microsoft.com/office/drawing/2014/main" id="{281CD626-FEE9-A376-AEC4-F11B5DFF6A2B}"/>
              </a:ext>
            </a:extLst>
          </p:cNvPr>
          <p:cNvSpPr>
            <a:spLocks noGrp="1"/>
          </p:cNvSpPr>
          <p:nvPr>
            <p:ph idx="1"/>
          </p:nvPr>
        </p:nvSpPr>
        <p:spPr>
          <a:xfrm>
            <a:off x="1028699" y="1919111"/>
            <a:ext cx="10237611" cy="4212134"/>
          </a:xfrm>
        </p:spPr>
        <p:txBody>
          <a:bodyPr>
            <a:normAutofit/>
          </a:bodyPr>
          <a:lstStyle/>
          <a:p>
            <a:pPr algn="l">
              <a:buFont typeface="Arial" panose="020B0604020202020204" pitchFamily="34" charset="0"/>
              <a:buChar char="•"/>
            </a:pPr>
            <a:r>
              <a:rPr lang="en-US" sz="1800" b="0" i="0" u="none" strike="noStrike" dirty="0">
                <a:solidFill>
                  <a:srgbClr val="0E2B4D"/>
                </a:solidFill>
                <a:effectLst/>
                <a:latin typeface="Arial" panose="020B0604020202020204" pitchFamily="34" charset="0"/>
                <a:cs typeface="Arial" panose="020B0604020202020204" pitchFamily="34" charset="0"/>
              </a:rPr>
              <a:t> The percentage of primary care spending varied more than twofold among the </a:t>
            </a:r>
            <a:r>
              <a:rPr lang="en-US" sz="1800" b="0" i="0" u="none" strike="noStrike" dirty="0" err="1">
                <a:solidFill>
                  <a:srgbClr val="0E2B4D"/>
                </a:solidFill>
                <a:effectLst/>
                <a:latin typeface="Arial" panose="020B0604020202020204" pitchFamily="34" charset="0"/>
                <a:cs typeface="Arial" panose="020B0604020202020204" pitchFamily="34" charset="0"/>
              </a:rPr>
              <a:t>healths</a:t>
            </a:r>
            <a:r>
              <a:rPr lang="en-US" sz="1800" b="0" i="0" u="none" strike="noStrike" dirty="0">
                <a:solidFill>
                  <a:srgbClr val="0E2B4D"/>
                </a:solidFill>
                <a:effectLst/>
                <a:latin typeface="Arial" panose="020B0604020202020204" pitchFamily="34" charset="0"/>
                <a:cs typeface="Arial" panose="020B0604020202020204" pitchFamily="34" charset="0"/>
              </a:rPr>
              <a:t> plans, from a low of 4.9% to high of 11.4%, mostly below other states’ recommended levels of 9% to 12%.</a:t>
            </a:r>
          </a:p>
          <a:p>
            <a:pPr algn="l">
              <a:buFont typeface="Arial" panose="020B0604020202020204" pitchFamily="34" charset="0"/>
              <a:buChar char="•"/>
            </a:pPr>
            <a:r>
              <a:rPr lang="en-US" sz="1800" b="0" i="0" u="none" strike="noStrike" dirty="0">
                <a:solidFill>
                  <a:srgbClr val="0E2B4D"/>
                </a:solidFill>
                <a:effectLst/>
                <a:latin typeface="Arial" panose="020B0604020202020204" pitchFamily="34" charset="0"/>
                <a:cs typeface="Arial" panose="020B0604020202020204" pitchFamily="34" charset="0"/>
              </a:rPr>
              <a:t> Greater investment in primary care among health plans was associated with better quality care and fewer hospital visits.</a:t>
            </a:r>
          </a:p>
          <a:p>
            <a:pPr algn="l">
              <a:buFont typeface="Arial" panose="020B0604020202020204" pitchFamily="34" charset="0"/>
              <a:buChar char="•"/>
            </a:pPr>
            <a:r>
              <a:rPr lang="en-US" sz="1800" b="0" i="0" u="none" strike="noStrike" dirty="0">
                <a:solidFill>
                  <a:srgbClr val="0E2B4D"/>
                </a:solidFill>
                <a:effectLst/>
                <a:latin typeface="Arial" panose="020B0604020202020204" pitchFamily="34" charset="0"/>
                <a:cs typeface="Arial" panose="020B0604020202020204" pitchFamily="34" charset="0"/>
              </a:rPr>
              <a:t> Among the provider organizations, larger investments in primary care were associated with better quality, better patient experience, and fewer hospital and emergency room visits, as well as a lower total cost of care.</a:t>
            </a:r>
          </a:p>
          <a:p>
            <a:pPr algn="l">
              <a:buFont typeface="Arial" panose="020B0604020202020204" pitchFamily="34" charset="0"/>
              <a:buChar char="•"/>
            </a:pPr>
            <a:r>
              <a:rPr lang="en-US" sz="1800" b="0" i="0" u="none" strike="noStrike" dirty="0">
                <a:solidFill>
                  <a:srgbClr val="0E2B4D"/>
                </a:solidFill>
                <a:effectLst/>
                <a:latin typeface="Arial" panose="020B0604020202020204" pitchFamily="34" charset="0"/>
                <a:cs typeface="Arial" panose="020B0604020202020204" pitchFamily="34" charset="0"/>
              </a:rPr>
              <a:t> If provider organizations in the lower brackets of primary care spending matched those in the highest bracket of spending, 25,000 acute hospital stays and 89,000 emergency room visits would be avoided, and $2.4 billion in overall health care spending would be saved in a single year.</a:t>
            </a:r>
          </a:p>
          <a:p>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8EF59684-2CEE-7079-3966-AE53731A90BD}"/>
              </a:ext>
            </a:extLst>
          </p:cNvPr>
          <p:cNvSpPr txBox="1"/>
          <p:nvPr/>
        </p:nvSpPr>
        <p:spPr>
          <a:xfrm>
            <a:off x="3544712" y="5761913"/>
            <a:ext cx="7997862" cy="369332"/>
          </a:xfrm>
          <a:prstGeom prst="rect">
            <a:avLst/>
          </a:prstGeom>
          <a:noFill/>
        </p:spPr>
        <p:txBody>
          <a:bodyPr wrap="square" rtlCol="0">
            <a:spAutoFit/>
          </a:bodyPr>
          <a:lstStyle/>
          <a:p>
            <a:r>
              <a:rPr lang="en-US" u="sng" dirty="0"/>
              <a:t>https://</a:t>
            </a:r>
            <a:r>
              <a:rPr lang="en-US" u="sng" dirty="0" err="1"/>
              <a:t>www.chcf.org</a:t>
            </a:r>
            <a:r>
              <a:rPr lang="en-US" u="sng" dirty="0"/>
              <a:t>/resource/primary-care-matters/commercial-study/</a:t>
            </a:r>
          </a:p>
        </p:txBody>
      </p:sp>
    </p:spTree>
    <p:extLst>
      <p:ext uri="{BB962C8B-B14F-4D97-AF65-F5344CB8AC3E}">
        <p14:creationId xmlns:p14="http://schemas.microsoft.com/office/powerpoint/2010/main" val="1602832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89DF-CECB-9938-889B-FFBBDF339719}"/>
              </a:ext>
            </a:extLst>
          </p:cNvPr>
          <p:cNvSpPr>
            <a:spLocks noGrp="1"/>
          </p:cNvSpPr>
          <p:nvPr>
            <p:ph type="title"/>
          </p:nvPr>
        </p:nvSpPr>
        <p:spPr>
          <a:xfrm>
            <a:off x="1028700" y="451556"/>
            <a:ext cx="10134600" cy="1264355"/>
          </a:xfrm>
        </p:spPr>
        <p:txBody>
          <a:bodyPr/>
          <a:lstStyle/>
          <a:p>
            <a:r>
              <a:rPr lang="en-US" b="0" i="0" u="none" strike="noStrike" dirty="0">
                <a:solidFill>
                  <a:srgbClr val="0E2B4D"/>
                </a:solidFill>
                <a:effectLst/>
                <a:latin typeface="Arial" panose="020B0604020202020204" pitchFamily="34" charset="0"/>
                <a:cs typeface="Arial" panose="020B0604020202020204" pitchFamily="34" charset="0"/>
              </a:rPr>
              <a:t>The Primary Care Investment Coordinating Group of California (PICG) </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8273B53-28BB-7C90-4C07-11C0970C20B9}"/>
              </a:ext>
            </a:extLst>
          </p:cNvPr>
          <p:cNvSpPr>
            <a:spLocks noGrp="1"/>
          </p:cNvSpPr>
          <p:nvPr>
            <p:ph idx="1"/>
          </p:nvPr>
        </p:nvSpPr>
        <p:spPr>
          <a:xfrm>
            <a:off x="1028700" y="1806222"/>
            <a:ext cx="10134600" cy="4325023"/>
          </a:xfrm>
        </p:spPr>
        <p:txBody>
          <a:bodyPr/>
          <a:lstStyle/>
          <a:p>
            <a:pPr algn="l">
              <a:buFont typeface="Arial" panose="020B0604020202020204" pitchFamily="34" charset="0"/>
              <a:buChar char="•"/>
            </a:pPr>
            <a:r>
              <a:rPr lang="en-US" b="0" i="0" u="none" strike="noStrike" dirty="0">
                <a:solidFill>
                  <a:srgbClr val="0E2B4D"/>
                </a:solidFill>
                <a:effectLst/>
                <a:latin typeface="Arial" panose="020B0604020202020204" pitchFamily="34" charset="0"/>
                <a:cs typeface="Arial" panose="020B0604020202020204" pitchFamily="34" charset="0"/>
              </a:rPr>
              <a:t>Access to high-quality primary care is critical for improving population health outcomes, reducing disparities, and slowing health care cost growth in California.</a:t>
            </a:r>
          </a:p>
          <a:p>
            <a:pPr algn="l">
              <a:buFont typeface="Arial" panose="020B0604020202020204" pitchFamily="34" charset="0"/>
              <a:buChar char="•"/>
            </a:pPr>
            <a:r>
              <a:rPr lang="en-US" b="0" i="0" u="none" strike="noStrike" dirty="0">
                <a:solidFill>
                  <a:srgbClr val="0E2B4D"/>
                </a:solidFill>
                <a:effectLst/>
                <a:latin typeface="Arial" panose="020B0604020202020204" pitchFamily="34" charset="0"/>
                <a:cs typeface="Arial" panose="020B0604020202020204" pitchFamily="34" charset="0"/>
              </a:rPr>
              <a:t>Primary care is under-resourced and requires greater investment.</a:t>
            </a:r>
          </a:p>
          <a:p>
            <a:pPr algn="l">
              <a:buFont typeface="Arial" panose="020B0604020202020204" pitchFamily="34" charset="0"/>
              <a:buChar char="•"/>
            </a:pPr>
            <a:r>
              <a:rPr lang="en-US" b="0" i="0" u="none" strike="noStrike" dirty="0">
                <a:solidFill>
                  <a:srgbClr val="0E2B4D"/>
                </a:solidFill>
                <a:effectLst/>
                <a:latin typeface="Arial" panose="020B0604020202020204" pitchFamily="34" charset="0"/>
                <a:cs typeface="Arial" panose="020B0604020202020204" pitchFamily="34" charset="0"/>
              </a:rPr>
              <a:t>Payment for primary care should be sufficient to support the adoption and maintenance of advanced primary care attributes, including the ability to assess and address patients’ behavioral health and social needs. (PCPs need greater share of health care spend)</a:t>
            </a:r>
          </a:p>
          <a:p>
            <a:pPr algn="l">
              <a:buFont typeface="Arial" panose="020B0604020202020204" pitchFamily="34" charset="0"/>
              <a:buChar char="•"/>
            </a:pPr>
            <a:r>
              <a:rPr lang="en-US" b="0" i="0" u="none" strike="noStrike" dirty="0">
                <a:solidFill>
                  <a:srgbClr val="0E2B4D"/>
                </a:solidFill>
                <a:effectLst/>
                <a:latin typeface="Arial" panose="020B0604020202020204" pitchFamily="34" charset="0"/>
                <a:cs typeface="Arial" panose="020B0604020202020204" pitchFamily="34" charset="0"/>
              </a:rPr>
              <a:t>Payment for primary care should shift away from volume (fee-for-service) and toward value (prospective, outcome-based, population-based).</a:t>
            </a:r>
          </a:p>
          <a:p>
            <a:pPr algn="l">
              <a:buFont typeface="Arial" panose="020B0604020202020204" pitchFamily="34" charset="0"/>
              <a:buChar char="•"/>
            </a:pPr>
            <a:r>
              <a:rPr lang="en-US" b="0" i="0" u="sng" strike="noStrike" dirty="0">
                <a:solidFill>
                  <a:srgbClr val="0E2B4D"/>
                </a:solidFill>
                <a:effectLst/>
                <a:latin typeface="Arial" panose="020B0604020202020204" pitchFamily="34" charset="0"/>
                <a:cs typeface="Arial" panose="020B0604020202020204" pitchFamily="34" charset="0"/>
              </a:rPr>
              <a:t>Multi-payer alignment </a:t>
            </a:r>
            <a:r>
              <a:rPr lang="en-US" b="0" i="0" u="none" strike="noStrike" dirty="0">
                <a:solidFill>
                  <a:srgbClr val="0E2B4D"/>
                </a:solidFill>
                <a:effectLst/>
                <a:latin typeface="Arial" panose="020B0604020202020204" pitchFamily="34" charset="0"/>
                <a:cs typeface="Arial" panose="020B0604020202020204" pitchFamily="34" charset="0"/>
              </a:rPr>
              <a:t>on primary care investment, measurement, and value-based payment are essential to strengthening primary care in California.</a:t>
            </a:r>
          </a:p>
          <a:p>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10BF1F8-846F-6EB1-852C-C76401E71755}"/>
              </a:ext>
            </a:extLst>
          </p:cNvPr>
          <p:cNvSpPr txBox="1"/>
          <p:nvPr/>
        </p:nvSpPr>
        <p:spPr>
          <a:xfrm>
            <a:off x="4413955" y="5946579"/>
            <a:ext cx="7329442" cy="369332"/>
          </a:xfrm>
          <a:prstGeom prst="rect">
            <a:avLst/>
          </a:prstGeom>
          <a:noFill/>
        </p:spPr>
        <p:txBody>
          <a:bodyPr wrap="none" rtlCol="0">
            <a:spAutoFit/>
          </a:bodyPr>
          <a:lstStyle/>
          <a:p>
            <a:r>
              <a:rPr lang="en-US" u="sng" dirty="0"/>
              <a:t>https://</a:t>
            </a:r>
            <a:r>
              <a:rPr lang="en-US" u="sng" dirty="0" err="1"/>
              <a:t>www.chcf.org</a:t>
            </a:r>
            <a:r>
              <a:rPr lang="en-US" u="sng" dirty="0"/>
              <a:t>/resource/primary-care-matters/recommended-actions/</a:t>
            </a:r>
          </a:p>
        </p:txBody>
      </p:sp>
    </p:spTree>
    <p:extLst>
      <p:ext uri="{BB962C8B-B14F-4D97-AF65-F5344CB8AC3E}">
        <p14:creationId xmlns:p14="http://schemas.microsoft.com/office/powerpoint/2010/main" val="12873852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AdornVTI">
  <a:themeElements>
    <a:clrScheme name="AnalogousFromRegularSeedLeftStep">
      <a:dk1>
        <a:srgbClr val="000000"/>
      </a:dk1>
      <a:lt1>
        <a:srgbClr val="FFFFFF"/>
      </a:lt1>
      <a:dk2>
        <a:srgbClr val="1B2830"/>
      </a:dk2>
      <a:lt2>
        <a:srgbClr val="F0F3F1"/>
      </a:lt2>
      <a:accent1>
        <a:srgbClr val="E32D9B"/>
      </a:accent1>
      <a:accent2>
        <a:srgbClr val="CD1BD1"/>
      </a:accent2>
      <a:accent3>
        <a:srgbClr val="932DE3"/>
      </a:accent3>
      <a:accent4>
        <a:srgbClr val="4E36D6"/>
      </a:accent4>
      <a:accent5>
        <a:srgbClr val="2D5EE3"/>
      </a:accent5>
      <a:accent6>
        <a:srgbClr val="1B98D1"/>
      </a:accent6>
      <a:hlink>
        <a:srgbClr val="349C5D"/>
      </a:hlink>
      <a:folHlink>
        <a:srgbClr val="7F7F7F"/>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docProps/app.xml><?xml version="1.0" encoding="utf-8"?>
<Properties xmlns="http://schemas.openxmlformats.org/officeDocument/2006/extended-properties" xmlns:vt="http://schemas.openxmlformats.org/officeDocument/2006/docPropsVTypes">
  <TotalTime>5545</TotalTime>
  <Words>2183</Words>
  <Application>Microsoft Macintosh PowerPoint</Application>
  <PresentationFormat>Widescreen</PresentationFormat>
  <Paragraphs>129</Paragraphs>
  <Slides>17</Slides>
  <Notes>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9" baseType="lpstr">
      <vt:lpstr>12 Avenir 45 Book   03173</vt:lpstr>
      <vt:lpstr>Arial</vt:lpstr>
      <vt:lpstr>Bembo</vt:lpstr>
      <vt:lpstr>Calibri</vt:lpstr>
      <vt:lpstr>Calibri Light</vt:lpstr>
      <vt:lpstr>Courier New</vt:lpstr>
      <vt:lpstr>Lucida Grande</vt:lpstr>
      <vt:lpstr>Source Serif Pro</vt:lpstr>
      <vt:lpstr>Symbol</vt:lpstr>
      <vt:lpstr>Wingdings</vt:lpstr>
      <vt:lpstr>AdornVTI</vt:lpstr>
      <vt:lpstr>think-cell Slide</vt:lpstr>
      <vt:lpstr>Behavioral Health– Primary Care Integration</vt:lpstr>
      <vt:lpstr>Investing in Behavioral Health Care is Cost Effective</vt:lpstr>
      <vt:lpstr>              Access to behavioral health care is a pain point, and fragmented physical and behavioral health services result in poor health outcomes and increased cost.</vt:lpstr>
      <vt:lpstr>Additional elements of the problem</vt:lpstr>
      <vt:lpstr>Purchasers can’t even track BH issues</vt:lpstr>
      <vt:lpstr>Two Major Inter-related Reforms  Solution</vt:lpstr>
      <vt:lpstr>National Academy of Sciences, 2021</vt:lpstr>
      <vt:lpstr>CA Data: Enormous variation in Primary Care share of expense Higher share leads to better outcomes</vt:lpstr>
      <vt:lpstr>The Primary Care Investment Coordinating Group of California (PICG) </vt:lpstr>
      <vt:lpstr>Research re Integrating Primary Care and BH Consistently Improves BH Access and Outcomes</vt:lpstr>
      <vt:lpstr>PowerPoint Presentation</vt:lpstr>
      <vt:lpstr>AHRQ Variations of Integration Theme</vt:lpstr>
      <vt:lpstr> What you can do NOW:  Align, Align, Align with other purchasers </vt:lpstr>
      <vt:lpstr>What you can do NOW </vt:lpstr>
      <vt:lpstr>What you can do NOW</vt:lpstr>
      <vt:lpstr>   Questions and Discussion</vt:lpstr>
      <vt:lpstr>Additional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Health– Primary Care Integration</dc:title>
  <dc:creator>Microsoft Office User</dc:creator>
  <cp:lastModifiedBy>Microsoft Office User</cp:lastModifiedBy>
  <cp:revision>29</cp:revision>
  <dcterms:created xsi:type="dcterms:W3CDTF">2023-03-16T21:28:51Z</dcterms:created>
  <dcterms:modified xsi:type="dcterms:W3CDTF">2023-04-01T19:02:36Z</dcterms:modified>
</cp:coreProperties>
</file>